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61"/>
  </p:notesMasterIdLst>
  <p:handoutMasterIdLst>
    <p:handoutMasterId r:id="rId62"/>
  </p:handoutMasterIdLst>
  <p:sldIdLst>
    <p:sldId id="1186" r:id="rId2"/>
    <p:sldId id="930" r:id="rId3"/>
    <p:sldId id="1165" r:id="rId4"/>
    <p:sldId id="1253" r:id="rId5"/>
    <p:sldId id="1195" r:id="rId6"/>
    <p:sldId id="1250" r:id="rId7"/>
    <p:sldId id="1254" r:id="rId8"/>
    <p:sldId id="1249" r:id="rId9"/>
    <p:sldId id="1196" r:id="rId10"/>
    <p:sldId id="1252" r:id="rId11"/>
    <p:sldId id="1275" r:id="rId12"/>
    <p:sldId id="1259" r:id="rId13"/>
    <p:sldId id="1264" r:id="rId14"/>
    <p:sldId id="1263" r:id="rId15"/>
    <p:sldId id="1266" r:id="rId16"/>
    <p:sldId id="1265" r:id="rId17"/>
    <p:sldId id="1267" r:id="rId18"/>
    <p:sldId id="1268" r:id="rId19"/>
    <p:sldId id="1269" r:id="rId20"/>
    <p:sldId id="1270" r:id="rId21"/>
    <p:sldId id="1262" r:id="rId22"/>
    <p:sldId id="1271" r:id="rId23"/>
    <p:sldId id="1272" r:id="rId24"/>
    <p:sldId id="1273" r:id="rId25"/>
    <p:sldId id="1225" r:id="rId26"/>
    <p:sldId id="1255" r:id="rId27"/>
    <p:sldId id="1276" r:id="rId28"/>
    <p:sldId id="1256" r:id="rId29"/>
    <p:sldId id="1257" r:id="rId30"/>
    <p:sldId id="1230" r:id="rId31"/>
    <p:sldId id="1231" r:id="rId32"/>
    <p:sldId id="1258" r:id="rId33"/>
    <p:sldId id="1251" r:id="rId34"/>
    <p:sldId id="1279" r:id="rId35"/>
    <p:sldId id="1291" r:id="rId36"/>
    <p:sldId id="1290" r:id="rId37"/>
    <p:sldId id="1235" r:id="rId38"/>
    <p:sldId id="1280" r:id="rId39"/>
    <p:sldId id="1281" r:id="rId40"/>
    <p:sldId id="1282" r:id="rId41"/>
    <p:sldId id="1283" r:id="rId42"/>
    <p:sldId id="1284" r:id="rId43"/>
    <p:sldId id="1285" r:id="rId44"/>
    <p:sldId id="1303" r:id="rId45"/>
    <p:sldId id="1304" r:id="rId46"/>
    <p:sldId id="1305" r:id="rId47"/>
    <p:sldId id="1288" r:id="rId48"/>
    <p:sldId id="1287" r:id="rId49"/>
    <p:sldId id="1228" r:id="rId50"/>
    <p:sldId id="1227" r:id="rId51"/>
    <p:sldId id="1302" r:id="rId52"/>
    <p:sldId id="1306" r:id="rId53"/>
    <p:sldId id="1245" r:id="rId54"/>
    <p:sldId id="1293" r:id="rId55"/>
    <p:sldId id="1292" r:id="rId56"/>
    <p:sldId id="1232" r:id="rId57"/>
    <p:sldId id="1294" r:id="rId58"/>
    <p:sldId id="1241" r:id="rId59"/>
    <p:sldId id="1274" r:id="rId60"/>
  </p:sldIdLst>
  <p:sldSz cx="9144000" cy="5143500" type="screen16x9"/>
  <p:notesSz cx="6950075" cy="9236075"/>
  <p:defaultTextStyle>
    <a:defPPr>
      <a:defRPr lang="en-US"/>
    </a:defPPr>
    <a:lvl1pPr algn="l" rtl="0" fontAlgn="base">
      <a:spcBef>
        <a:spcPct val="0"/>
      </a:spcBef>
      <a:spcAft>
        <a:spcPct val="0"/>
      </a:spcAft>
      <a:defRPr sz="1800" kern="1200">
        <a:solidFill>
          <a:schemeClr val="tx1"/>
        </a:solidFill>
        <a:latin typeface="Tahoma" pitchFamily="34" charset="0"/>
        <a:ea typeface="+mn-ea"/>
        <a:cs typeface="+mn-cs"/>
      </a:defRPr>
    </a:lvl1pPr>
    <a:lvl2pPr marL="342900" algn="l" rtl="0" fontAlgn="base">
      <a:spcBef>
        <a:spcPct val="0"/>
      </a:spcBef>
      <a:spcAft>
        <a:spcPct val="0"/>
      </a:spcAft>
      <a:defRPr sz="1800" kern="1200">
        <a:solidFill>
          <a:schemeClr val="tx1"/>
        </a:solidFill>
        <a:latin typeface="Tahoma" pitchFamily="34" charset="0"/>
        <a:ea typeface="+mn-ea"/>
        <a:cs typeface="+mn-cs"/>
      </a:defRPr>
    </a:lvl2pPr>
    <a:lvl3pPr marL="685800" algn="l" rtl="0" fontAlgn="base">
      <a:spcBef>
        <a:spcPct val="0"/>
      </a:spcBef>
      <a:spcAft>
        <a:spcPct val="0"/>
      </a:spcAft>
      <a:defRPr sz="1800" kern="1200">
        <a:solidFill>
          <a:schemeClr val="tx1"/>
        </a:solidFill>
        <a:latin typeface="Tahoma" pitchFamily="34" charset="0"/>
        <a:ea typeface="+mn-ea"/>
        <a:cs typeface="+mn-cs"/>
      </a:defRPr>
    </a:lvl3pPr>
    <a:lvl4pPr marL="1028700" algn="l" rtl="0" fontAlgn="base">
      <a:spcBef>
        <a:spcPct val="0"/>
      </a:spcBef>
      <a:spcAft>
        <a:spcPct val="0"/>
      </a:spcAft>
      <a:defRPr sz="1800" kern="1200">
        <a:solidFill>
          <a:schemeClr val="tx1"/>
        </a:solidFill>
        <a:latin typeface="Tahoma" pitchFamily="34" charset="0"/>
        <a:ea typeface="+mn-ea"/>
        <a:cs typeface="+mn-cs"/>
      </a:defRPr>
    </a:lvl4pPr>
    <a:lvl5pPr marL="1371600" algn="l" rtl="0" fontAlgn="base">
      <a:spcBef>
        <a:spcPct val="0"/>
      </a:spcBef>
      <a:spcAft>
        <a:spcPct val="0"/>
      </a:spcAft>
      <a:defRPr sz="1800" kern="1200">
        <a:solidFill>
          <a:schemeClr val="tx1"/>
        </a:solidFill>
        <a:latin typeface="Tahoma" pitchFamily="34" charset="0"/>
        <a:ea typeface="+mn-ea"/>
        <a:cs typeface="+mn-cs"/>
      </a:defRPr>
    </a:lvl5pPr>
    <a:lvl6pPr marL="1714500" algn="l" defTabSz="685800" rtl="0" eaLnBrk="1" latinLnBrk="0" hangingPunct="1">
      <a:defRPr sz="1800" kern="1200">
        <a:solidFill>
          <a:schemeClr val="tx1"/>
        </a:solidFill>
        <a:latin typeface="Tahoma" pitchFamily="34" charset="0"/>
        <a:ea typeface="+mn-ea"/>
        <a:cs typeface="+mn-cs"/>
      </a:defRPr>
    </a:lvl6pPr>
    <a:lvl7pPr marL="2057400" algn="l" defTabSz="685800" rtl="0" eaLnBrk="1" latinLnBrk="0" hangingPunct="1">
      <a:defRPr sz="1800" kern="1200">
        <a:solidFill>
          <a:schemeClr val="tx1"/>
        </a:solidFill>
        <a:latin typeface="Tahoma" pitchFamily="34" charset="0"/>
        <a:ea typeface="+mn-ea"/>
        <a:cs typeface="+mn-cs"/>
      </a:defRPr>
    </a:lvl7pPr>
    <a:lvl8pPr marL="2400300" algn="l" defTabSz="685800" rtl="0" eaLnBrk="1" latinLnBrk="0" hangingPunct="1">
      <a:defRPr sz="1800" kern="1200">
        <a:solidFill>
          <a:schemeClr val="tx1"/>
        </a:solidFill>
        <a:latin typeface="Tahoma" pitchFamily="34" charset="0"/>
        <a:ea typeface="+mn-ea"/>
        <a:cs typeface="+mn-cs"/>
      </a:defRPr>
    </a:lvl8pPr>
    <a:lvl9pPr marL="2743200" algn="l" defTabSz="685800" rtl="0" eaLnBrk="1" latinLnBrk="0" hangingPunct="1">
      <a:defRPr sz="18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C1C1"/>
    <a:srgbClr val="D5FFE8"/>
    <a:srgbClr val="66FF99"/>
    <a:srgbClr val="B8F8A6"/>
    <a:srgbClr val="9999FF"/>
    <a:srgbClr val="FF9999"/>
    <a:srgbClr val="85DFFF"/>
    <a:srgbClr val="FEEEA8"/>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85" autoAdjust="0"/>
    <p:restoredTop sz="90929"/>
  </p:normalViewPr>
  <p:slideViewPr>
    <p:cSldViewPr>
      <p:cViewPr varScale="1">
        <p:scale>
          <a:sx n="139" d="100"/>
          <a:sy n="139" d="100"/>
        </p:scale>
        <p:origin x="76" y="22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
    </p:cViewPr>
  </p:sorterViewPr>
  <p:notesViewPr>
    <p:cSldViewPr>
      <p:cViewPr varScale="1">
        <p:scale>
          <a:sx n="85" d="100"/>
          <a:sy n="85" d="100"/>
        </p:scale>
        <p:origin x="3342" y="9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7283" name="Rectangle 3"/>
          <p:cNvSpPr>
            <a:spLocks noGrp="1" noChangeArrowheads="1"/>
          </p:cNvSpPr>
          <p:nvPr>
            <p:ph type="dt" sz="quarter"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97284" name="Rectangle 4"/>
          <p:cNvSpPr>
            <a:spLocks noGrp="1" noChangeArrowheads="1"/>
          </p:cNvSpPr>
          <p:nvPr>
            <p:ph type="ftr" sz="quarter" idx="2"/>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7285" name="Rectangle 5"/>
          <p:cNvSpPr>
            <a:spLocks noGrp="1" noChangeArrowheads="1"/>
          </p:cNvSpPr>
          <p:nvPr>
            <p:ph type="sldNum" sz="quarter" idx="3"/>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F1D50257-17F5-44CD-923E-9E9E8834CB3C}" type="slidenum">
              <a:rPr lang="en-US"/>
              <a:pPr>
                <a:defRPr/>
              </a:pPr>
              <a:t>‹#›</a:t>
            </a:fld>
            <a:endParaRPr lang="en-US"/>
          </a:p>
        </p:txBody>
      </p:sp>
    </p:spTree>
    <p:extLst>
      <p:ext uri="{BB962C8B-B14F-4D97-AF65-F5344CB8AC3E}">
        <p14:creationId xmlns:p14="http://schemas.microsoft.com/office/powerpoint/2010/main" val="787982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9331" name="Rectangle 3"/>
          <p:cNvSpPr>
            <a:spLocks noGrp="1" noChangeArrowheads="1"/>
          </p:cNvSpPr>
          <p:nvPr>
            <p:ph type="dt"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16388" name="Rectangle 4"/>
          <p:cNvSpPr>
            <a:spLocks noGrp="1" noRot="1" noChangeAspect="1" noChangeArrowheads="1" noTextEdit="1"/>
          </p:cNvSpPr>
          <p:nvPr>
            <p:ph type="sldImg" idx="2"/>
          </p:nvPr>
        </p:nvSpPr>
        <p:spPr bwMode="auto">
          <a:xfrm>
            <a:off x="396875" y="692150"/>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p:cNvSpPr>
            <a:spLocks noGrp="1" noChangeArrowheads="1"/>
          </p:cNvSpPr>
          <p:nvPr>
            <p:ph type="body" sz="quarter" idx="3"/>
          </p:nvPr>
        </p:nvSpPr>
        <p:spPr bwMode="auto">
          <a:xfrm>
            <a:off x="927100" y="4387850"/>
            <a:ext cx="5095875" cy="4156075"/>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p:cNvSpPr>
            <a:spLocks noGrp="1" noChangeArrowheads="1"/>
          </p:cNvSpPr>
          <p:nvPr>
            <p:ph type="ftr" sz="quarter" idx="4"/>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9335" name="Rectangle 7"/>
          <p:cNvSpPr>
            <a:spLocks noGrp="1" noChangeArrowheads="1"/>
          </p:cNvSpPr>
          <p:nvPr>
            <p:ph type="sldNum" sz="quarter" idx="5"/>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72847581-2AB3-4E1B-9DDC-68E157F3E9DE}" type="slidenum">
              <a:rPr lang="en-US"/>
              <a:pPr>
                <a:defRPr/>
              </a:pPr>
              <a:t>‹#›</a:t>
            </a:fld>
            <a:endParaRPr lang="en-US"/>
          </a:p>
        </p:txBody>
      </p:sp>
    </p:spTree>
    <p:extLst>
      <p:ext uri="{BB962C8B-B14F-4D97-AF65-F5344CB8AC3E}">
        <p14:creationId xmlns:p14="http://schemas.microsoft.com/office/powerpoint/2010/main" val="3499227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342900" algn="l" rtl="0" eaLnBrk="0" fontAlgn="base" hangingPunct="0">
      <a:spcBef>
        <a:spcPct val="30000"/>
      </a:spcBef>
      <a:spcAft>
        <a:spcPct val="0"/>
      </a:spcAft>
      <a:defRPr kumimoji="1" sz="900" kern="1200">
        <a:solidFill>
          <a:schemeClr val="tx1"/>
        </a:solidFill>
        <a:latin typeface="Arial" charset="0"/>
        <a:ea typeface="+mn-ea"/>
        <a:cs typeface="+mn-cs"/>
      </a:defRPr>
    </a:lvl2pPr>
    <a:lvl3pPr marL="685800" algn="l" rtl="0" eaLnBrk="0" fontAlgn="base" hangingPunct="0">
      <a:spcBef>
        <a:spcPct val="30000"/>
      </a:spcBef>
      <a:spcAft>
        <a:spcPct val="0"/>
      </a:spcAft>
      <a:defRPr kumimoji="1" sz="900" kern="1200">
        <a:solidFill>
          <a:schemeClr val="tx1"/>
        </a:solidFill>
        <a:latin typeface="Arial" charset="0"/>
        <a:ea typeface="+mn-ea"/>
        <a:cs typeface="+mn-cs"/>
      </a:defRPr>
    </a:lvl3pPr>
    <a:lvl4pPr marL="1028700" algn="l" rtl="0" eaLnBrk="0" fontAlgn="base" hangingPunct="0">
      <a:spcBef>
        <a:spcPct val="30000"/>
      </a:spcBef>
      <a:spcAft>
        <a:spcPct val="0"/>
      </a:spcAft>
      <a:defRPr kumimoji="1" sz="900" kern="1200">
        <a:solidFill>
          <a:schemeClr val="tx1"/>
        </a:solidFill>
        <a:latin typeface="Arial" charset="0"/>
        <a:ea typeface="+mn-ea"/>
        <a:cs typeface="+mn-cs"/>
      </a:defRPr>
    </a:lvl4pPr>
    <a:lvl5pPr marL="1371600" algn="l" rtl="0" eaLnBrk="0" fontAlgn="base" hangingPunct="0">
      <a:spcBef>
        <a:spcPct val="30000"/>
      </a:spcBef>
      <a:spcAft>
        <a:spcPct val="0"/>
      </a:spcAft>
      <a:defRPr kumimoji="1" sz="90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2"/>
          <p:cNvSpPr>
            <a:spLocks noChangeArrowheads="1"/>
          </p:cNvSpPr>
          <p:nvPr userDrawn="1"/>
        </p:nvSpPr>
        <p:spPr bwMode="ltGray">
          <a:xfrm>
            <a:off x="398464" y="222766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5" name="Rectangle 25"/>
          <p:cNvSpPr>
            <a:spLocks noChangeArrowheads="1"/>
          </p:cNvSpPr>
          <p:nvPr userDrawn="1"/>
        </p:nvSpPr>
        <p:spPr bwMode="ltGray">
          <a:xfrm>
            <a:off x="522288" y="253246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 name="Rectangle 27"/>
          <p:cNvSpPr>
            <a:spLocks noChangeArrowheads="1"/>
          </p:cNvSpPr>
          <p:nvPr userDrawn="1"/>
        </p:nvSpPr>
        <p:spPr bwMode="ltGray">
          <a:xfrm>
            <a:off x="107950" y="2477692"/>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7" name="Rectangle 10"/>
          <p:cNvSpPr>
            <a:spLocks noChangeArrowheads="1"/>
          </p:cNvSpPr>
          <p:nvPr/>
        </p:nvSpPr>
        <p:spPr bwMode="auto">
          <a:xfrm>
            <a:off x="635001" y="2103835"/>
            <a:ext cx="31750" cy="789384"/>
          </a:xfrm>
          <a:prstGeom prst="rect">
            <a:avLst/>
          </a:prstGeom>
          <a:solidFill>
            <a:schemeClr val="bg2"/>
          </a:solidFill>
          <a:ln w="9525">
            <a:noFill/>
            <a:miter lim="800000"/>
            <a:headEnd/>
            <a:tailEnd/>
          </a:ln>
          <a:effectLst/>
        </p:spPr>
        <p:txBody>
          <a:bodyPr wrap="none" anchor="ctr"/>
          <a:lstStyle/>
          <a:p>
            <a:pPr>
              <a:defRPr/>
            </a:pPr>
            <a:endParaRPr lang="en-US" sz="1800"/>
          </a:p>
        </p:txBody>
      </p:sp>
      <p:sp>
        <p:nvSpPr>
          <p:cNvPr id="8" name="Rectangle 11"/>
          <p:cNvSpPr>
            <a:spLocks noChangeArrowheads="1"/>
          </p:cNvSpPr>
          <p:nvPr/>
        </p:nvSpPr>
        <p:spPr bwMode="auto">
          <a:xfrm flipV="1">
            <a:off x="315913" y="2720578"/>
            <a:ext cx="8693150" cy="4167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sz="1800"/>
          </a:p>
        </p:txBody>
      </p:sp>
      <p:sp>
        <p:nvSpPr>
          <p:cNvPr id="9" name="Text Box 29"/>
          <p:cNvSpPr txBox="1">
            <a:spLocks noChangeArrowheads="1"/>
          </p:cNvSpPr>
          <p:nvPr userDrawn="1"/>
        </p:nvSpPr>
        <p:spPr bwMode="auto">
          <a:xfrm>
            <a:off x="6019800" y="113340"/>
            <a:ext cx="2989263" cy="646331"/>
          </a:xfrm>
          <a:prstGeom prst="rect">
            <a:avLst/>
          </a:prstGeom>
          <a:noFill/>
          <a:ln w="9525">
            <a:noFill/>
            <a:miter lim="800000"/>
            <a:headEnd/>
            <a:tailEnd/>
          </a:ln>
          <a:effectLst/>
        </p:spPr>
        <p:txBody>
          <a:bodyPr wrap="square">
            <a:spAutoFit/>
          </a:bodyPr>
          <a:lstStyle/>
          <a:p>
            <a:pPr>
              <a:spcBef>
                <a:spcPts val="0"/>
              </a:spcBef>
              <a:defRPr/>
            </a:pPr>
            <a:r>
              <a:rPr lang="en-US" sz="1800" dirty="0"/>
              <a:t>Sergey K</a:t>
            </a:r>
            <a:r>
              <a:rPr lang="en-US" sz="1800"/>
              <a:t>. Aityan</a:t>
            </a:r>
            <a:endParaRPr lang="en-US" sz="1800" dirty="0"/>
          </a:p>
          <a:p>
            <a:pPr>
              <a:spcBef>
                <a:spcPts val="0"/>
              </a:spcBef>
              <a:defRPr/>
            </a:pPr>
            <a:r>
              <a:rPr lang="en-US" sz="1800"/>
              <a:t>s.aityan@northeastern</a:t>
            </a:r>
            <a:r>
              <a:rPr lang="en-US" sz="1800" dirty="0"/>
              <a:t>.edu</a:t>
            </a:r>
          </a:p>
        </p:txBody>
      </p:sp>
      <p:sp>
        <p:nvSpPr>
          <p:cNvPr id="65548" name="Rectangle 12"/>
          <p:cNvSpPr>
            <a:spLocks noGrp="1" noChangeArrowheads="1"/>
          </p:cNvSpPr>
          <p:nvPr>
            <p:ph type="ctrTitle"/>
          </p:nvPr>
        </p:nvSpPr>
        <p:spPr>
          <a:xfrm>
            <a:off x="1524000" y="3095491"/>
            <a:ext cx="5564995" cy="598884"/>
          </a:xfrm>
        </p:spPr>
        <p:txBody>
          <a:bodyPr/>
          <a:lstStyle>
            <a:lvl1pPr>
              <a:defRPr sz="3200"/>
            </a:lvl1pPr>
          </a:lstStyle>
          <a:p>
            <a:r>
              <a:rPr lang="en-US" dirty="0"/>
              <a:t>Click to edit Master title style</a:t>
            </a:r>
          </a:p>
        </p:txBody>
      </p:sp>
      <p:sp>
        <p:nvSpPr>
          <p:cNvPr id="3" name="Text Box 29">
            <a:extLst>
              <a:ext uri="{FF2B5EF4-FFF2-40B4-BE49-F238E27FC236}">
                <a16:creationId xmlns:a16="http://schemas.microsoft.com/office/drawing/2014/main" id="{A64F5065-D737-E9BE-1E51-58481296AB41}"/>
              </a:ext>
            </a:extLst>
          </p:cNvPr>
          <p:cNvSpPr txBox="1">
            <a:spLocks noChangeArrowheads="1"/>
          </p:cNvSpPr>
          <p:nvPr userDrawn="1"/>
        </p:nvSpPr>
        <p:spPr bwMode="auto">
          <a:xfrm>
            <a:off x="1082676" y="1978942"/>
            <a:ext cx="7394573" cy="830997"/>
          </a:xfrm>
          <a:prstGeom prst="rect">
            <a:avLst/>
          </a:prstGeom>
          <a:noFill/>
          <a:ln w="9525">
            <a:noFill/>
            <a:miter lim="800000"/>
            <a:headEnd/>
            <a:tailEnd/>
          </a:ln>
          <a:effectLst/>
        </p:spPr>
        <p:txBody>
          <a:bodyPr wrap="square">
            <a:spAutoFit/>
          </a:bodyPr>
          <a:lstStyle/>
          <a:p>
            <a:r>
              <a:rPr lang="en-US" sz="4800" baseline="0">
                <a:solidFill>
                  <a:srgbClr val="333399"/>
                </a:solidFill>
              </a:rPr>
              <a:t>Artificial Neural </a:t>
            </a:r>
            <a:r>
              <a:rPr lang="en-US" sz="4800" baseline="0" dirty="0">
                <a:solidFill>
                  <a:srgbClr val="333399"/>
                </a:solidFill>
              </a:rPr>
              <a:t>Networks</a:t>
            </a:r>
          </a:p>
        </p:txBody>
      </p:sp>
      <p:pic>
        <p:nvPicPr>
          <p:cNvPr id="2" name="Picture 1">
            <a:extLst>
              <a:ext uri="{FF2B5EF4-FFF2-40B4-BE49-F238E27FC236}">
                <a16:creationId xmlns:a16="http://schemas.microsoft.com/office/drawing/2014/main" id="{92456850-AB26-F658-4BCE-ACAB9ECB156B}"/>
              </a:ext>
            </a:extLst>
          </p:cNvPr>
          <p:cNvPicPr>
            <a:picLocks noChangeAspect="1"/>
          </p:cNvPicPr>
          <p:nvPr userDrawn="1"/>
        </p:nvPicPr>
        <p:blipFill>
          <a:blip r:embed="rId2"/>
          <a:stretch>
            <a:fillRect/>
          </a:stretch>
        </p:blipFill>
        <p:spPr>
          <a:xfrm>
            <a:off x="166687" y="189691"/>
            <a:ext cx="2074864" cy="581794"/>
          </a:xfrm>
          <a:prstGeom prst="rect">
            <a:avLst/>
          </a:prstGeom>
        </p:spPr>
      </p:pic>
    </p:spTree>
    <p:extLst>
      <p:ext uri="{BB962C8B-B14F-4D97-AF65-F5344CB8AC3E}">
        <p14:creationId xmlns:p14="http://schemas.microsoft.com/office/powerpoint/2010/main" val="170326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65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35472" y="1047751"/>
            <a:ext cx="3984127" cy="3657600"/>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1047751"/>
            <a:ext cx="3984127" cy="3632665"/>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08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9"/>
            <a:ext cx="8182215" cy="1305162"/>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472" y="2792489"/>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2767555"/>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38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63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226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37" name="Rectangle 25"/>
          <p:cNvSpPr>
            <a:spLocks noChangeArrowheads="1"/>
          </p:cNvSpPr>
          <p:nvPr userDrawn="1"/>
        </p:nvSpPr>
        <p:spPr bwMode="ltGray">
          <a:xfrm>
            <a:off x="398464" y="30361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8" name="Rectangle 26"/>
          <p:cNvSpPr>
            <a:spLocks noChangeArrowheads="1"/>
          </p:cNvSpPr>
          <p:nvPr userDrawn="1"/>
        </p:nvSpPr>
        <p:spPr bwMode="ltGray">
          <a:xfrm>
            <a:off x="522288" y="60841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9" name="Rectangle 27"/>
          <p:cNvSpPr>
            <a:spLocks noChangeArrowheads="1"/>
          </p:cNvSpPr>
          <p:nvPr userDrawn="1"/>
        </p:nvSpPr>
        <p:spPr bwMode="ltGray">
          <a:xfrm>
            <a:off x="107950" y="553641"/>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434976" y="776287"/>
            <a:ext cx="8226425" cy="23813"/>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33" name="Rectangle 9"/>
          <p:cNvSpPr>
            <a:spLocks noGrp="1" noChangeArrowheads="1"/>
          </p:cNvSpPr>
          <p:nvPr>
            <p:ph type="title"/>
          </p:nvPr>
        </p:nvSpPr>
        <p:spPr bwMode="auto">
          <a:xfrm>
            <a:off x="1393827" y="285750"/>
            <a:ext cx="672305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34" name="Rectangle 10"/>
          <p:cNvSpPr>
            <a:spLocks noGrp="1" noChangeArrowheads="1"/>
          </p:cNvSpPr>
          <p:nvPr>
            <p:ph type="body" idx="1"/>
          </p:nvPr>
        </p:nvSpPr>
        <p:spPr bwMode="auto">
          <a:xfrm>
            <a:off x="434975" y="1098321"/>
            <a:ext cx="8251823"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4526" name="Text Box 14"/>
          <p:cNvSpPr txBox="1">
            <a:spLocks noChangeArrowheads="1"/>
          </p:cNvSpPr>
          <p:nvPr userDrawn="1"/>
        </p:nvSpPr>
        <p:spPr bwMode="auto">
          <a:xfrm>
            <a:off x="0" y="0"/>
            <a:ext cx="2286000" cy="323165"/>
          </a:xfrm>
          <a:prstGeom prst="rect">
            <a:avLst/>
          </a:prstGeom>
          <a:noFill/>
          <a:ln w="9525">
            <a:noFill/>
            <a:miter lim="800000"/>
            <a:headEnd/>
            <a:tailEnd/>
          </a:ln>
          <a:effectLst/>
        </p:spPr>
        <p:txBody>
          <a:bodyPr wrap="square">
            <a:spAutoFit/>
          </a:bodyPr>
          <a:lstStyle/>
          <a:p>
            <a:pPr>
              <a:spcBef>
                <a:spcPct val="50000"/>
              </a:spcBef>
              <a:defRPr/>
            </a:pPr>
            <a:r>
              <a:rPr lang="en-US" sz="1500"/>
              <a:t>Sergey Aityan</a:t>
            </a:r>
            <a:endParaRPr lang="en-US" sz="1500" dirty="0"/>
          </a:p>
        </p:txBody>
      </p:sp>
      <p:sp>
        <p:nvSpPr>
          <p:cNvPr id="64529" name="Text Box 17"/>
          <p:cNvSpPr txBox="1">
            <a:spLocks noChangeArrowheads="1"/>
          </p:cNvSpPr>
          <p:nvPr userDrawn="1"/>
        </p:nvSpPr>
        <p:spPr bwMode="auto">
          <a:xfrm>
            <a:off x="7543800" y="4862468"/>
            <a:ext cx="1371600" cy="300082"/>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altLang="en-US" sz="1350" dirty="0"/>
              <a:t>Slide </a:t>
            </a:r>
            <a:fld id="{67157EC5-6444-444D-B5D1-86515F90BDAD}" type="slidenum">
              <a:rPr lang="en-US" altLang="en-US" sz="1350"/>
              <a:pPr algn="r" eaLnBrk="1" hangingPunct="1">
                <a:spcBef>
                  <a:spcPct val="50000"/>
                </a:spcBef>
              </a:pPr>
              <a:t>‹#›</a:t>
            </a:fld>
            <a:r>
              <a:rPr lang="en-US" altLang="en-US" sz="1350" dirty="0"/>
              <a:t> / 58</a:t>
            </a:r>
          </a:p>
        </p:txBody>
      </p:sp>
      <p:sp>
        <p:nvSpPr>
          <p:cNvPr id="64530" name="Text Box 18"/>
          <p:cNvSpPr txBox="1">
            <a:spLocks noChangeArrowheads="1"/>
          </p:cNvSpPr>
          <p:nvPr userDrawn="1"/>
        </p:nvSpPr>
        <p:spPr bwMode="auto">
          <a:xfrm>
            <a:off x="125342" y="4879390"/>
            <a:ext cx="3379858" cy="300082"/>
          </a:xfrm>
          <a:prstGeom prst="rect">
            <a:avLst/>
          </a:prstGeom>
          <a:noFill/>
          <a:ln w="9525">
            <a:noFill/>
            <a:miter lim="800000"/>
            <a:headEnd/>
            <a:tailEnd/>
          </a:ln>
          <a:effectLst/>
        </p:spPr>
        <p:txBody>
          <a:bodyPr wrap="square">
            <a:spAutoFit/>
          </a:bodyPr>
          <a:lstStyle/>
          <a:p>
            <a:pPr>
              <a:spcBef>
                <a:spcPct val="50000"/>
              </a:spcBef>
              <a:defRPr/>
            </a:pPr>
            <a:r>
              <a:rPr lang="en-US" sz="1350"/>
              <a:t>Artificial Neural </a:t>
            </a:r>
            <a:r>
              <a:rPr lang="en-US" sz="1350" dirty="0"/>
              <a:t>Networks</a:t>
            </a:r>
          </a:p>
        </p:txBody>
      </p:sp>
      <p:sp>
        <p:nvSpPr>
          <p:cNvPr id="64532" name="Rectangle 20"/>
          <p:cNvSpPr>
            <a:spLocks noChangeArrowheads="1"/>
          </p:cNvSpPr>
          <p:nvPr userDrawn="1"/>
        </p:nvSpPr>
        <p:spPr bwMode="auto">
          <a:xfrm>
            <a:off x="3012627" y="4861524"/>
            <a:ext cx="3769173" cy="300082"/>
          </a:xfrm>
          <a:prstGeom prst="rect">
            <a:avLst/>
          </a:prstGeom>
          <a:noFill/>
          <a:ln w="9525">
            <a:noFill/>
            <a:miter lim="800000"/>
            <a:headEnd/>
            <a:tailEnd/>
          </a:ln>
          <a:effectLst/>
        </p:spPr>
        <p:txBody>
          <a:bodyPr wrap="none">
            <a:spAutoFit/>
          </a:bodyPr>
          <a:lstStyle/>
          <a:p>
            <a:pPr>
              <a:defRPr/>
            </a:pPr>
            <a:r>
              <a:rPr lang="en-US" sz="1350" dirty="0"/>
              <a:t>Chapter 16 – Object Localization and Detection</a:t>
            </a:r>
          </a:p>
        </p:txBody>
      </p:sp>
      <p:sp>
        <p:nvSpPr>
          <p:cNvPr id="64533" name="Line 21"/>
          <p:cNvSpPr>
            <a:spLocks noChangeShapeType="1"/>
          </p:cNvSpPr>
          <p:nvPr userDrawn="1"/>
        </p:nvSpPr>
        <p:spPr bwMode="auto">
          <a:xfrm>
            <a:off x="152400" y="4901453"/>
            <a:ext cx="8686800" cy="0"/>
          </a:xfrm>
          <a:prstGeom prst="line">
            <a:avLst/>
          </a:prstGeom>
          <a:noFill/>
          <a:ln w="9525">
            <a:solidFill>
              <a:schemeClr val="tx1"/>
            </a:solidFill>
            <a:miter lim="800000"/>
            <a:headEnd/>
            <a:tailEnd/>
          </a:ln>
          <a:effectLst/>
        </p:spPr>
        <p:txBody>
          <a:bodyPr wrap="none"/>
          <a:lstStyle/>
          <a:p>
            <a:pPr>
              <a:defRPr/>
            </a:pPr>
            <a:endParaRPr lang="en-US" sz="1800"/>
          </a:p>
        </p:txBody>
      </p:sp>
      <p:cxnSp>
        <p:nvCxnSpPr>
          <p:cNvPr id="3" name="Straight Connector 2"/>
          <p:cNvCxnSpPr/>
          <p:nvPr userDrawn="1"/>
        </p:nvCxnSpPr>
        <p:spPr bwMode="auto">
          <a:xfrm>
            <a:off x="732631" y="228601"/>
            <a:ext cx="0" cy="735806"/>
          </a:xfrm>
          <a:prstGeom prst="line">
            <a:avLst/>
          </a:prstGeom>
          <a:solidFill>
            <a:schemeClr val="accent1"/>
          </a:solidFill>
          <a:ln w="25400" cap="flat" cmpd="sng" algn="ctr">
            <a:solidFill>
              <a:schemeClr val="tx1"/>
            </a:solidFill>
            <a:prstDash val="solid"/>
            <a:miter lim="800000"/>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 id="2147483675" r:id="rId5"/>
    <p:sldLayoutId id="2147483674" r:id="rId6"/>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ahoma" pitchFamily="34" charset="0"/>
        </a:defRPr>
      </a:lvl2pPr>
      <a:lvl3pPr algn="l" rtl="0" eaLnBrk="0" fontAlgn="base" hangingPunct="0">
        <a:spcBef>
          <a:spcPct val="0"/>
        </a:spcBef>
        <a:spcAft>
          <a:spcPct val="0"/>
        </a:spcAft>
        <a:defRPr sz="2400">
          <a:solidFill>
            <a:schemeClr val="tx2"/>
          </a:solidFill>
          <a:latin typeface="Tahoma" pitchFamily="34" charset="0"/>
        </a:defRPr>
      </a:lvl3pPr>
      <a:lvl4pPr algn="l" rtl="0" eaLnBrk="0" fontAlgn="base" hangingPunct="0">
        <a:spcBef>
          <a:spcPct val="0"/>
        </a:spcBef>
        <a:spcAft>
          <a:spcPct val="0"/>
        </a:spcAft>
        <a:defRPr sz="2400">
          <a:solidFill>
            <a:schemeClr val="tx2"/>
          </a:solidFill>
          <a:latin typeface="Tahoma" pitchFamily="34" charset="0"/>
        </a:defRPr>
      </a:lvl4pPr>
      <a:lvl5pPr algn="l" rtl="0" eaLnBrk="0" fontAlgn="base" hangingPunct="0">
        <a:spcBef>
          <a:spcPct val="0"/>
        </a:spcBef>
        <a:spcAft>
          <a:spcPct val="0"/>
        </a:spcAft>
        <a:defRPr sz="2400">
          <a:solidFill>
            <a:schemeClr val="tx2"/>
          </a:solidFill>
          <a:latin typeface="Tahoma" pitchFamily="34" charset="0"/>
        </a:defRPr>
      </a:lvl5pPr>
      <a:lvl6pPr marL="342900" algn="l" rtl="0" fontAlgn="base">
        <a:spcBef>
          <a:spcPct val="0"/>
        </a:spcBef>
        <a:spcAft>
          <a:spcPct val="0"/>
        </a:spcAft>
        <a:defRPr sz="2400">
          <a:solidFill>
            <a:schemeClr val="tx2"/>
          </a:solidFill>
          <a:latin typeface="Tahoma" pitchFamily="34" charset="0"/>
        </a:defRPr>
      </a:lvl6pPr>
      <a:lvl7pPr marL="685800" algn="l" rtl="0" fontAlgn="base">
        <a:spcBef>
          <a:spcPct val="0"/>
        </a:spcBef>
        <a:spcAft>
          <a:spcPct val="0"/>
        </a:spcAft>
        <a:defRPr sz="2400">
          <a:solidFill>
            <a:schemeClr val="tx2"/>
          </a:solidFill>
          <a:latin typeface="Tahoma" pitchFamily="34" charset="0"/>
        </a:defRPr>
      </a:lvl7pPr>
      <a:lvl8pPr marL="1028700" algn="l" rtl="0" fontAlgn="base">
        <a:spcBef>
          <a:spcPct val="0"/>
        </a:spcBef>
        <a:spcAft>
          <a:spcPct val="0"/>
        </a:spcAft>
        <a:defRPr sz="2400">
          <a:solidFill>
            <a:schemeClr val="tx2"/>
          </a:solidFill>
          <a:latin typeface="Tahoma" pitchFamily="34" charset="0"/>
        </a:defRPr>
      </a:lvl8pPr>
      <a:lvl9pPr marL="1371600" algn="l" rtl="0" fontAlgn="base">
        <a:spcBef>
          <a:spcPct val="0"/>
        </a:spcBef>
        <a:spcAft>
          <a:spcPct val="0"/>
        </a:spcAft>
        <a:defRPr sz="2400">
          <a:solidFill>
            <a:schemeClr val="tx2"/>
          </a:solidFill>
          <a:latin typeface="Tahoma" pitchFamily="34" charset="0"/>
        </a:defRPr>
      </a:lvl9pPr>
    </p:titleStyle>
    <p:body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9E604-8283-D528-6AE1-DF7AA78E7D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C7221E-5B6B-1739-E516-86F99256DD0E}"/>
              </a:ext>
            </a:extLst>
          </p:cNvPr>
          <p:cNvSpPr>
            <a:spLocks noGrp="1"/>
          </p:cNvSpPr>
          <p:nvPr>
            <p:ph type="ctrTitle"/>
          </p:nvPr>
        </p:nvSpPr>
        <p:spPr>
          <a:xfrm>
            <a:off x="1447800" y="3714750"/>
            <a:ext cx="6438900" cy="533400"/>
          </a:xfrm>
        </p:spPr>
        <p:txBody>
          <a:bodyPr/>
          <a:lstStyle/>
          <a:p>
            <a:pPr marL="2520950" indent="-2520950"/>
            <a:r>
              <a:rPr lang="en-US" dirty="0"/>
              <a:t>Chapter 16 – Object Localization and Detection</a:t>
            </a:r>
          </a:p>
        </p:txBody>
      </p:sp>
    </p:spTree>
    <p:extLst>
      <p:ext uri="{BB962C8B-B14F-4D97-AF65-F5344CB8AC3E}">
        <p14:creationId xmlns:p14="http://schemas.microsoft.com/office/powerpoint/2010/main" val="400944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7AD77-6032-108D-5822-1D9D357F6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B59A6-B5A0-F589-CD5E-D3E3F06147B8}"/>
              </a:ext>
            </a:extLst>
          </p:cNvPr>
          <p:cNvSpPr>
            <a:spLocks noGrp="1"/>
          </p:cNvSpPr>
          <p:nvPr>
            <p:ph type="title"/>
          </p:nvPr>
        </p:nvSpPr>
        <p:spPr>
          <a:xfrm>
            <a:off x="381001" y="285750"/>
            <a:ext cx="8686800" cy="490538"/>
          </a:xfrm>
        </p:spPr>
        <p:txBody>
          <a:bodyPr/>
          <a:lstStyle/>
          <a:p>
            <a:r>
              <a:rPr lang="en-US" dirty="0"/>
              <a:t>Occlusion, Backdrop Clutter, and Object Variability</a:t>
            </a:r>
          </a:p>
        </p:txBody>
      </p:sp>
      <p:sp>
        <p:nvSpPr>
          <p:cNvPr id="3" name="Content Placeholder 2">
            <a:extLst>
              <a:ext uri="{FF2B5EF4-FFF2-40B4-BE49-F238E27FC236}">
                <a16:creationId xmlns:a16="http://schemas.microsoft.com/office/drawing/2014/main" id="{7053ED06-00BD-4E5B-4BD4-29D63905E455}"/>
              </a:ext>
            </a:extLst>
          </p:cNvPr>
          <p:cNvSpPr>
            <a:spLocks noGrp="1"/>
          </p:cNvSpPr>
          <p:nvPr>
            <p:ph idx="1"/>
          </p:nvPr>
        </p:nvSpPr>
        <p:spPr>
          <a:xfrm>
            <a:off x="403861" y="971550"/>
            <a:ext cx="8251823" cy="3456385"/>
          </a:xfrm>
        </p:spPr>
        <p:txBody>
          <a:bodyPr/>
          <a:lstStyle/>
          <a:p>
            <a:r>
              <a:rPr lang="en-US" dirty="0"/>
              <a:t>Occlusion, backdrop clutter, and object variability are a few of the difficulties in object localization. </a:t>
            </a:r>
          </a:p>
          <a:p>
            <a:r>
              <a:rPr lang="en-US" b="1" i="1" dirty="0"/>
              <a:t>Occlusion</a:t>
            </a:r>
            <a:r>
              <a:rPr lang="en-US" dirty="0"/>
              <a:t> happens when a portion of an object is obscured by another object, making it challenging to find the object with accuracy. </a:t>
            </a:r>
          </a:p>
          <a:p>
            <a:r>
              <a:rPr lang="en-US" b="1" i="1" dirty="0"/>
              <a:t>Background clutter </a:t>
            </a:r>
            <a:r>
              <a:rPr lang="en-US" dirty="0"/>
              <a:t>refers to the situation when there are additional items or features in an image that can make it difficult to localize the target object. </a:t>
            </a:r>
          </a:p>
          <a:p>
            <a:r>
              <a:rPr lang="en-US" b="1" i="1" dirty="0"/>
              <a:t>Object variability </a:t>
            </a:r>
            <a:r>
              <a:rPr lang="en-US" dirty="0"/>
              <a:t>(in object appearance) describes how the same thing might appear differently in several photos or films depending on the lighting, position, and viewpoint.</a:t>
            </a:r>
          </a:p>
          <a:p>
            <a:endParaRPr lang="en-US" dirty="0"/>
          </a:p>
        </p:txBody>
      </p:sp>
    </p:spTree>
    <p:extLst>
      <p:ext uri="{BB962C8B-B14F-4D97-AF65-F5344CB8AC3E}">
        <p14:creationId xmlns:p14="http://schemas.microsoft.com/office/powerpoint/2010/main" val="3775664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80C4-CC6E-850F-0DC1-3440ACE9CD38}"/>
              </a:ext>
            </a:extLst>
          </p:cNvPr>
          <p:cNvSpPr>
            <a:spLocks noGrp="1"/>
          </p:cNvSpPr>
          <p:nvPr>
            <p:ph type="title"/>
          </p:nvPr>
        </p:nvSpPr>
        <p:spPr/>
        <p:txBody>
          <a:bodyPr/>
          <a:lstStyle/>
          <a:p>
            <a:r>
              <a:rPr lang="en-US" dirty="0"/>
              <a:t>Bounding Box</a:t>
            </a:r>
          </a:p>
        </p:txBody>
      </p:sp>
      <p:sp>
        <p:nvSpPr>
          <p:cNvPr id="3" name="Content Placeholder 2">
            <a:extLst>
              <a:ext uri="{FF2B5EF4-FFF2-40B4-BE49-F238E27FC236}">
                <a16:creationId xmlns:a16="http://schemas.microsoft.com/office/drawing/2014/main" id="{6E230A32-56AC-DC75-27A4-1128A65D6B2E}"/>
              </a:ext>
            </a:extLst>
          </p:cNvPr>
          <p:cNvSpPr>
            <a:spLocks noGrp="1"/>
          </p:cNvSpPr>
          <p:nvPr>
            <p:ph sz="half" idx="2"/>
          </p:nvPr>
        </p:nvSpPr>
        <p:spPr>
          <a:xfrm>
            <a:off x="304800" y="971550"/>
            <a:ext cx="8251328" cy="261937"/>
          </a:xfrm>
        </p:spPr>
        <p:txBody>
          <a:bodyPr/>
          <a:lstStyle/>
          <a:p>
            <a:r>
              <a:rPr lang="en-US" dirty="0"/>
              <a:t>A bounding box is a rectangular coordinate system used to define a geometric area on an image. </a:t>
            </a:r>
          </a:p>
        </p:txBody>
      </p:sp>
      <p:sp>
        <p:nvSpPr>
          <p:cNvPr id="6" name="Content Placeholder 5">
            <a:extLst>
              <a:ext uri="{FF2B5EF4-FFF2-40B4-BE49-F238E27FC236}">
                <a16:creationId xmlns:a16="http://schemas.microsoft.com/office/drawing/2014/main" id="{244D5551-4EE2-37A0-7559-3E69C872F969}"/>
              </a:ext>
            </a:extLst>
          </p:cNvPr>
          <p:cNvSpPr>
            <a:spLocks noGrp="1"/>
          </p:cNvSpPr>
          <p:nvPr>
            <p:ph sz="half" idx="10"/>
          </p:nvPr>
        </p:nvSpPr>
        <p:spPr>
          <a:xfrm>
            <a:off x="304800" y="1657349"/>
            <a:ext cx="3984127" cy="1676399"/>
          </a:xfrm>
        </p:spPr>
        <p:txBody>
          <a:bodyPr/>
          <a:lstStyle/>
          <a:p>
            <a:r>
              <a:rPr lang="en-US" dirty="0"/>
              <a:t>Coordinates of a bounding box are encoded with four values in pixels: [</a:t>
            </a:r>
            <a:r>
              <a:rPr lang="en-US" dirty="0" err="1"/>
              <a:t>x_min</a:t>
            </a:r>
            <a:r>
              <a:rPr lang="en-US" dirty="0"/>
              <a:t>, </a:t>
            </a:r>
            <a:r>
              <a:rPr lang="en-US" dirty="0" err="1"/>
              <a:t>y_min</a:t>
            </a:r>
            <a:r>
              <a:rPr lang="en-US" dirty="0"/>
              <a:t>, </a:t>
            </a:r>
            <a:r>
              <a:rPr lang="en-US" dirty="0" err="1"/>
              <a:t>x_max</a:t>
            </a:r>
            <a:r>
              <a:rPr lang="en-US" dirty="0"/>
              <a:t>, </a:t>
            </a:r>
            <a:r>
              <a:rPr lang="en-US" dirty="0" err="1"/>
              <a:t>y_max</a:t>
            </a:r>
            <a:r>
              <a:rPr lang="en-US" dirty="0"/>
              <a:t>] . </a:t>
            </a:r>
          </a:p>
          <a:p>
            <a:r>
              <a:rPr lang="en-US" dirty="0" err="1"/>
              <a:t>x_min</a:t>
            </a:r>
            <a:r>
              <a:rPr lang="en-US" dirty="0"/>
              <a:t> and </a:t>
            </a:r>
            <a:r>
              <a:rPr lang="en-US" dirty="0" err="1"/>
              <a:t>y_min</a:t>
            </a:r>
            <a:r>
              <a:rPr lang="en-US" dirty="0"/>
              <a:t> are coordinates of the top-left corner of the bounding box.</a:t>
            </a:r>
          </a:p>
          <a:p>
            <a:r>
              <a:rPr lang="en-US" dirty="0" err="1"/>
              <a:t>x_max</a:t>
            </a:r>
            <a:r>
              <a:rPr lang="en-US" dirty="0"/>
              <a:t> and </a:t>
            </a:r>
            <a:r>
              <a:rPr lang="en-US" dirty="0" err="1"/>
              <a:t>y_max</a:t>
            </a:r>
            <a:r>
              <a:rPr lang="en-US" dirty="0"/>
              <a:t> are coordinates of bottom-right corner of the bounding box.</a:t>
            </a:r>
          </a:p>
          <a:p>
            <a:endParaRPr lang="en-US" dirty="0"/>
          </a:p>
        </p:txBody>
      </p:sp>
      <p:pic>
        <p:nvPicPr>
          <p:cNvPr id="5" name="Picture 4" descr="A close-up of a test&#10;&#10;Description automatically generated">
            <a:extLst>
              <a:ext uri="{FF2B5EF4-FFF2-40B4-BE49-F238E27FC236}">
                <a16:creationId xmlns:a16="http://schemas.microsoft.com/office/drawing/2014/main" id="{ED69528B-93DC-CD59-74B8-993F96D54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809749"/>
            <a:ext cx="3945118" cy="2743200"/>
          </a:xfrm>
          <a:prstGeom prst="rect">
            <a:avLst/>
          </a:prstGeom>
        </p:spPr>
      </p:pic>
    </p:spTree>
    <p:extLst>
      <p:ext uri="{BB962C8B-B14F-4D97-AF65-F5344CB8AC3E}">
        <p14:creationId xmlns:p14="http://schemas.microsoft.com/office/powerpoint/2010/main" val="250785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3AF02-76DA-5568-D9A6-6F5CC18AC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1F3C69-A6E0-A493-3906-D5FEEFB06A47}"/>
              </a:ext>
            </a:extLst>
          </p:cNvPr>
          <p:cNvSpPr>
            <a:spLocks noGrp="1"/>
          </p:cNvSpPr>
          <p:nvPr>
            <p:ph type="title"/>
          </p:nvPr>
        </p:nvSpPr>
        <p:spPr/>
        <p:txBody>
          <a:bodyPr/>
          <a:lstStyle/>
          <a:p>
            <a:r>
              <a:rPr lang="en-US" dirty="0"/>
              <a:t>Object Detection Input/Output</a:t>
            </a:r>
          </a:p>
        </p:txBody>
      </p:sp>
      <p:sp>
        <p:nvSpPr>
          <p:cNvPr id="3" name="Content Placeholder 2">
            <a:extLst>
              <a:ext uri="{FF2B5EF4-FFF2-40B4-BE49-F238E27FC236}">
                <a16:creationId xmlns:a16="http://schemas.microsoft.com/office/drawing/2014/main" id="{F1984189-9238-ADEC-D67B-EA31C1369030}"/>
              </a:ext>
            </a:extLst>
          </p:cNvPr>
          <p:cNvSpPr>
            <a:spLocks noGrp="1"/>
          </p:cNvSpPr>
          <p:nvPr>
            <p:ph sz="half" idx="2"/>
          </p:nvPr>
        </p:nvSpPr>
        <p:spPr>
          <a:xfrm>
            <a:off x="24882" y="825327"/>
            <a:ext cx="4016676" cy="1405711"/>
          </a:xfrm>
        </p:spPr>
        <p:txBody>
          <a:bodyPr/>
          <a:lstStyle/>
          <a:p>
            <a:r>
              <a:rPr lang="en-US" dirty="0"/>
              <a:t>Image/Object localization is a regression problem where the output is x and y coordinates around the object of interest to draw bounding boxes.</a:t>
            </a:r>
          </a:p>
          <a:p>
            <a:pPr lvl="1"/>
            <a:r>
              <a:rPr lang="en-US" dirty="0"/>
              <a:t>Input: an image</a:t>
            </a:r>
          </a:p>
          <a:p>
            <a:pPr lvl="1"/>
            <a:r>
              <a:rPr lang="en-US" dirty="0"/>
              <a:t>Output: </a:t>
            </a:r>
            <a:r>
              <a:rPr lang="en-US" dirty="0" err="1"/>
              <a:t>x_min</a:t>
            </a:r>
            <a:r>
              <a:rPr lang="en-US" dirty="0"/>
              <a:t>, </a:t>
            </a:r>
            <a:r>
              <a:rPr lang="en-US" dirty="0" err="1"/>
              <a:t>y_min</a:t>
            </a:r>
            <a:r>
              <a:rPr lang="en-US" dirty="0"/>
              <a:t>, </a:t>
            </a:r>
            <a:r>
              <a:rPr lang="en-US" dirty="0" err="1"/>
              <a:t>x_max</a:t>
            </a:r>
            <a:r>
              <a:rPr lang="en-US" dirty="0"/>
              <a:t>, </a:t>
            </a:r>
            <a:r>
              <a:rPr lang="en-US" dirty="0" err="1"/>
              <a:t>y_max</a:t>
            </a:r>
            <a:r>
              <a:rPr lang="en-US" dirty="0"/>
              <a:t>, of an object of interest</a:t>
            </a:r>
          </a:p>
        </p:txBody>
      </p:sp>
      <p:sp>
        <p:nvSpPr>
          <p:cNvPr id="8" name="Content Placeholder 7">
            <a:extLst>
              <a:ext uri="{FF2B5EF4-FFF2-40B4-BE49-F238E27FC236}">
                <a16:creationId xmlns:a16="http://schemas.microsoft.com/office/drawing/2014/main" id="{97F182A5-29F3-4E35-6E3E-7B137EAD1226}"/>
              </a:ext>
            </a:extLst>
          </p:cNvPr>
          <p:cNvSpPr>
            <a:spLocks noGrp="1"/>
          </p:cNvSpPr>
          <p:nvPr>
            <p:ph sz="half" idx="10"/>
          </p:nvPr>
        </p:nvSpPr>
        <p:spPr>
          <a:xfrm>
            <a:off x="23327" y="3549864"/>
            <a:ext cx="9059712" cy="876300"/>
          </a:xfrm>
        </p:spPr>
        <p:txBody>
          <a:bodyPr/>
          <a:lstStyle/>
          <a:p>
            <a:r>
              <a:rPr lang="en-US" dirty="0"/>
              <a:t>Object detection is a complex problem that combines image localization and classification. </a:t>
            </a:r>
          </a:p>
          <a:p>
            <a:r>
              <a:rPr lang="en-US" dirty="0"/>
              <a:t>Given an image, an object detection algorithm would return bounding boxes around all objects of interest and assign a class to them.</a:t>
            </a:r>
          </a:p>
          <a:p>
            <a:endParaRPr lang="en-US" dirty="0"/>
          </a:p>
        </p:txBody>
      </p:sp>
      <p:sp>
        <p:nvSpPr>
          <p:cNvPr id="5" name="TextBox 4">
            <a:extLst>
              <a:ext uri="{FF2B5EF4-FFF2-40B4-BE49-F238E27FC236}">
                <a16:creationId xmlns:a16="http://schemas.microsoft.com/office/drawing/2014/main" id="{6E667746-2B02-2C1D-7D12-B876BCCE415B}"/>
              </a:ext>
            </a:extLst>
          </p:cNvPr>
          <p:cNvSpPr txBox="1"/>
          <p:nvPr/>
        </p:nvSpPr>
        <p:spPr>
          <a:xfrm>
            <a:off x="2954694" y="4719250"/>
            <a:ext cx="6186196" cy="276999"/>
          </a:xfrm>
          <a:prstGeom prst="rect">
            <a:avLst/>
          </a:prstGeom>
          <a:noFill/>
        </p:spPr>
        <p:txBody>
          <a:bodyPr wrap="square">
            <a:spAutoFit/>
          </a:bodyPr>
          <a:lstStyle/>
          <a:p>
            <a:r>
              <a:rPr lang="en-US" sz="1200" dirty="0"/>
              <a:t>https://www.einfochips.com/blog/understanding-object-localization-with-deep-learning/</a:t>
            </a:r>
          </a:p>
        </p:txBody>
      </p:sp>
      <p:pic>
        <p:nvPicPr>
          <p:cNvPr id="7" name="Picture 6" descr="A cat and dog sitting on the floor&#10;&#10;Description automatically generated">
            <a:extLst>
              <a:ext uri="{FF2B5EF4-FFF2-40B4-BE49-F238E27FC236}">
                <a16:creationId xmlns:a16="http://schemas.microsoft.com/office/drawing/2014/main" id="{AACF5E19-7967-1DDF-09E3-559BA6190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727" y="899726"/>
            <a:ext cx="3490274" cy="2666832"/>
          </a:xfrm>
          <a:prstGeom prst="rect">
            <a:avLst/>
          </a:prstGeom>
          <a:ln>
            <a:solidFill>
              <a:srgbClr val="FF0000"/>
            </a:solidFill>
          </a:ln>
        </p:spPr>
      </p:pic>
      <p:sp>
        <p:nvSpPr>
          <p:cNvPr id="9" name="Rectangle 8">
            <a:extLst>
              <a:ext uri="{FF2B5EF4-FFF2-40B4-BE49-F238E27FC236}">
                <a16:creationId xmlns:a16="http://schemas.microsoft.com/office/drawing/2014/main" id="{679EBDDC-6650-CEF6-04AE-E5E8CA5FC0E8}"/>
              </a:ext>
            </a:extLst>
          </p:cNvPr>
          <p:cNvSpPr/>
          <p:nvPr/>
        </p:nvSpPr>
        <p:spPr bwMode="auto">
          <a:xfrm>
            <a:off x="6047793" y="1991525"/>
            <a:ext cx="711933" cy="1037425"/>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0" name="Rectangle 9">
            <a:extLst>
              <a:ext uri="{FF2B5EF4-FFF2-40B4-BE49-F238E27FC236}">
                <a16:creationId xmlns:a16="http://schemas.microsoft.com/office/drawing/2014/main" id="{23628A52-047B-5734-474B-65C76C7F7B47}"/>
              </a:ext>
            </a:extLst>
          </p:cNvPr>
          <p:cNvSpPr/>
          <p:nvPr/>
        </p:nvSpPr>
        <p:spPr bwMode="auto">
          <a:xfrm>
            <a:off x="6802405" y="2442671"/>
            <a:ext cx="711933" cy="662479"/>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1" name="TextBox 10">
            <a:extLst>
              <a:ext uri="{FF2B5EF4-FFF2-40B4-BE49-F238E27FC236}">
                <a16:creationId xmlns:a16="http://schemas.microsoft.com/office/drawing/2014/main" id="{72B70A08-C33C-70C1-2DE9-8069EA563B0A}"/>
              </a:ext>
            </a:extLst>
          </p:cNvPr>
          <p:cNvSpPr txBox="1"/>
          <p:nvPr/>
        </p:nvSpPr>
        <p:spPr>
          <a:xfrm>
            <a:off x="7750173" y="133544"/>
            <a:ext cx="1183282" cy="3416320"/>
          </a:xfrm>
          <a:prstGeom prst="rect">
            <a:avLst/>
          </a:prstGeom>
          <a:noFill/>
          <a:ln w="25400">
            <a:solidFill>
              <a:srgbClr val="FF0000"/>
            </a:solidFill>
          </a:ln>
        </p:spPr>
        <p:txBody>
          <a:bodyPr wrap="square" lIns="91440" rIns="0" rtlCol="0">
            <a:spAutoFit/>
          </a:bodyPr>
          <a:lstStyle/>
          <a:p>
            <a:r>
              <a:rPr lang="en-US" u="sng" dirty="0">
                <a:solidFill>
                  <a:srgbClr val="FF0000"/>
                </a:solidFill>
              </a:rPr>
              <a:t>Obj-1:</a:t>
            </a:r>
          </a:p>
          <a:p>
            <a:r>
              <a:rPr lang="en-US" dirty="0">
                <a:solidFill>
                  <a:srgbClr val="FF0000"/>
                </a:solidFill>
              </a:rPr>
              <a:t>cat, </a:t>
            </a:r>
          </a:p>
          <a:p>
            <a:r>
              <a:rPr lang="es-ES" dirty="0">
                <a:solidFill>
                  <a:srgbClr val="FF0000"/>
                </a:solidFill>
              </a:rPr>
              <a:t>x1_min, y1_min, x1_max, y1_max</a:t>
            </a:r>
            <a:endParaRPr lang="en-US" dirty="0">
              <a:solidFill>
                <a:srgbClr val="FF0000"/>
              </a:solidFill>
            </a:endParaRPr>
          </a:p>
          <a:p>
            <a:endParaRPr lang="en-US" u="sng" dirty="0">
              <a:solidFill>
                <a:srgbClr val="FF0000"/>
              </a:solidFill>
            </a:endParaRPr>
          </a:p>
          <a:p>
            <a:r>
              <a:rPr lang="en-US" u="sng" dirty="0">
                <a:solidFill>
                  <a:srgbClr val="FF0000"/>
                </a:solidFill>
              </a:rPr>
              <a:t>Obj-2:</a:t>
            </a:r>
          </a:p>
          <a:p>
            <a:r>
              <a:rPr lang="es-ES" dirty="0">
                <a:solidFill>
                  <a:srgbClr val="FF0000"/>
                </a:solidFill>
              </a:rPr>
              <a:t>x2_min, y2_min, x2_max, y2_max</a:t>
            </a:r>
            <a:endParaRPr lang="en-US" dirty="0">
              <a:solidFill>
                <a:srgbClr val="FF0000"/>
              </a:solidFill>
            </a:endParaRPr>
          </a:p>
        </p:txBody>
      </p:sp>
    </p:spTree>
    <p:extLst>
      <p:ext uri="{BB962C8B-B14F-4D97-AF65-F5344CB8AC3E}">
        <p14:creationId xmlns:p14="http://schemas.microsoft.com/office/powerpoint/2010/main" val="3809292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296E3-9BF4-1BD1-06CE-985A232FA512}"/>
            </a:ext>
          </a:extLst>
        </p:cNvPr>
        <p:cNvGrpSpPr/>
        <p:nvPr/>
      </p:nvGrpSpPr>
      <p:grpSpPr>
        <a:xfrm>
          <a:off x="0" y="0"/>
          <a:ext cx="0" cy="0"/>
          <a:chOff x="0" y="0"/>
          <a:chExt cx="0" cy="0"/>
        </a:xfrm>
      </p:grpSpPr>
      <p:pic>
        <p:nvPicPr>
          <p:cNvPr id="7" name="Picture 6" descr="A diagram of a diagram&#10;&#10;Description automatically generated">
            <a:extLst>
              <a:ext uri="{FF2B5EF4-FFF2-40B4-BE49-F238E27FC236}">
                <a16:creationId xmlns:a16="http://schemas.microsoft.com/office/drawing/2014/main" id="{ED4F3B0F-AF02-22AF-5A6A-CF11FD755C3A}"/>
              </a:ext>
            </a:extLst>
          </p:cNvPr>
          <p:cNvPicPr>
            <a:picLocks noChangeAspect="1"/>
          </p:cNvPicPr>
          <p:nvPr/>
        </p:nvPicPr>
        <p:blipFill rotWithShape="1">
          <a:blip r:embed="rId2">
            <a:extLst>
              <a:ext uri="{28A0092B-C50C-407E-A947-70E740481C1C}">
                <a14:useLocalDpi xmlns:a14="http://schemas.microsoft.com/office/drawing/2010/main" val="0"/>
              </a:ext>
            </a:extLst>
          </a:blip>
          <a:srcRect r="9936"/>
          <a:stretch/>
        </p:blipFill>
        <p:spPr>
          <a:xfrm>
            <a:off x="1228871" y="2136771"/>
            <a:ext cx="7702477" cy="2798618"/>
          </a:xfrm>
          <a:prstGeom prst="rect">
            <a:avLst/>
          </a:prstGeom>
        </p:spPr>
      </p:pic>
      <p:sp>
        <p:nvSpPr>
          <p:cNvPr id="2" name="Title 1">
            <a:extLst>
              <a:ext uri="{FF2B5EF4-FFF2-40B4-BE49-F238E27FC236}">
                <a16:creationId xmlns:a16="http://schemas.microsoft.com/office/drawing/2014/main" id="{C22576DA-575D-754A-ED15-FDBC90113B75}"/>
              </a:ext>
            </a:extLst>
          </p:cNvPr>
          <p:cNvSpPr>
            <a:spLocks noGrp="1"/>
          </p:cNvSpPr>
          <p:nvPr>
            <p:ph type="title"/>
          </p:nvPr>
        </p:nvSpPr>
        <p:spPr>
          <a:xfrm>
            <a:off x="1600200" y="208111"/>
            <a:ext cx="6723055" cy="490538"/>
          </a:xfrm>
        </p:spPr>
        <p:txBody>
          <a:bodyPr/>
          <a:lstStyle/>
          <a:p>
            <a:r>
              <a:rPr lang="en-US" dirty="0"/>
              <a:t>Object Localization Techniques</a:t>
            </a:r>
          </a:p>
        </p:txBody>
      </p:sp>
      <p:sp>
        <p:nvSpPr>
          <p:cNvPr id="3" name="Content Placeholder 2">
            <a:extLst>
              <a:ext uri="{FF2B5EF4-FFF2-40B4-BE49-F238E27FC236}">
                <a16:creationId xmlns:a16="http://schemas.microsoft.com/office/drawing/2014/main" id="{42C961FE-B4D5-8EDC-08AB-69F291275942}"/>
              </a:ext>
            </a:extLst>
          </p:cNvPr>
          <p:cNvSpPr>
            <a:spLocks noGrp="1"/>
          </p:cNvSpPr>
          <p:nvPr>
            <p:ph idx="1"/>
          </p:nvPr>
        </p:nvSpPr>
        <p:spPr>
          <a:xfrm>
            <a:off x="527123" y="698649"/>
            <a:ext cx="8404225" cy="711429"/>
          </a:xfrm>
        </p:spPr>
        <p:txBody>
          <a:bodyPr/>
          <a:lstStyle/>
          <a:p>
            <a:r>
              <a:rPr lang="en-US" dirty="0"/>
              <a:t>Image localization could be done with regular CNN vision algorithms. </a:t>
            </a:r>
          </a:p>
          <a:p>
            <a:r>
              <a:rPr lang="en-US" dirty="0"/>
              <a:t>These algorithms predict classes with discrete numbers. </a:t>
            </a:r>
          </a:p>
          <a:p>
            <a:r>
              <a:rPr lang="en-US" dirty="0"/>
              <a:t>In object localization, the algorithm predicts a set of 4 numbers, namely, </a:t>
            </a:r>
            <a:r>
              <a:rPr lang="en-US" dirty="0" err="1"/>
              <a:t>x_min</a:t>
            </a:r>
            <a:r>
              <a:rPr lang="en-US" dirty="0"/>
              <a:t>, </a:t>
            </a:r>
            <a:r>
              <a:rPr lang="en-US" dirty="0" err="1"/>
              <a:t>y_min</a:t>
            </a:r>
            <a:r>
              <a:rPr lang="en-US" dirty="0"/>
              <a:t>, </a:t>
            </a:r>
            <a:r>
              <a:rPr lang="en-US" dirty="0" err="1"/>
              <a:t>x_max</a:t>
            </a:r>
            <a:r>
              <a:rPr lang="en-US" dirty="0"/>
              <a:t>, and </a:t>
            </a:r>
            <a:r>
              <a:rPr lang="en-US" dirty="0" err="1"/>
              <a:t>y_max</a:t>
            </a:r>
            <a:r>
              <a:rPr lang="en-US" dirty="0"/>
              <a:t> to draw a bounding box around an object of interest.</a:t>
            </a:r>
          </a:p>
          <a:p>
            <a:endParaRPr lang="en-US" dirty="0"/>
          </a:p>
        </p:txBody>
      </p:sp>
      <p:sp>
        <p:nvSpPr>
          <p:cNvPr id="5" name="TextBox 4">
            <a:extLst>
              <a:ext uri="{FF2B5EF4-FFF2-40B4-BE49-F238E27FC236}">
                <a16:creationId xmlns:a16="http://schemas.microsoft.com/office/drawing/2014/main" id="{CB538709-176C-5348-D7E3-2F96516DE07F}"/>
              </a:ext>
            </a:extLst>
          </p:cNvPr>
          <p:cNvSpPr txBox="1"/>
          <p:nvPr/>
        </p:nvSpPr>
        <p:spPr>
          <a:xfrm>
            <a:off x="0" y="4444851"/>
            <a:ext cx="3276600" cy="461665"/>
          </a:xfrm>
          <a:prstGeom prst="rect">
            <a:avLst/>
          </a:prstGeom>
          <a:noFill/>
        </p:spPr>
        <p:txBody>
          <a:bodyPr wrap="square">
            <a:spAutoFit/>
          </a:bodyPr>
          <a:lstStyle/>
          <a:p>
            <a:r>
              <a:rPr lang="en-US" sz="1200" dirty="0"/>
              <a:t>https://www.einfochips.com/blog/understanding-object-localization-with-deep-learning/</a:t>
            </a:r>
          </a:p>
        </p:txBody>
      </p:sp>
    </p:spTree>
    <p:extLst>
      <p:ext uri="{BB962C8B-B14F-4D97-AF65-F5344CB8AC3E}">
        <p14:creationId xmlns:p14="http://schemas.microsoft.com/office/powerpoint/2010/main" val="3907193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742BD-1F66-4D4B-0DDD-A4C6F0778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256AAC-E045-2064-5A2B-27D113B3C7B7}"/>
              </a:ext>
            </a:extLst>
          </p:cNvPr>
          <p:cNvSpPr>
            <a:spLocks noGrp="1"/>
          </p:cNvSpPr>
          <p:nvPr>
            <p:ph type="title"/>
          </p:nvPr>
        </p:nvSpPr>
        <p:spPr>
          <a:xfrm>
            <a:off x="1393827" y="285750"/>
            <a:ext cx="7292973" cy="490538"/>
          </a:xfrm>
        </p:spPr>
        <p:txBody>
          <a:bodyPr/>
          <a:lstStyle/>
          <a:p>
            <a:r>
              <a:rPr lang="en-US" dirty="0"/>
              <a:t>Object Localization Techniques with CNN</a:t>
            </a:r>
          </a:p>
        </p:txBody>
      </p:sp>
      <p:sp>
        <p:nvSpPr>
          <p:cNvPr id="3" name="Content Placeholder 2">
            <a:extLst>
              <a:ext uri="{FF2B5EF4-FFF2-40B4-BE49-F238E27FC236}">
                <a16:creationId xmlns:a16="http://schemas.microsoft.com/office/drawing/2014/main" id="{B9461CB3-4C4B-5C46-57BA-949D14DED7E2}"/>
              </a:ext>
            </a:extLst>
          </p:cNvPr>
          <p:cNvSpPr>
            <a:spLocks noGrp="1"/>
          </p:cNvSpPr>
          <p:nvPr>
            <p:ph idx="1"/>
          </p:nvPr>
        </p:nvSpPr>
        <p:spPr>
          <a:xfrm>
            <a:off x="304800" y="843557"/>
            <a:ext cx="8251823" cy="3456385"/>
          </a:xfrm>
        </p:spPr>
        <p:txBody>
          <a:bodyPr/>
          <a:lstStyle/>
          <a:p>
            <a:r>
              <a:rPr lang="en-US" dirty="0"/>
              <a:t>In CNN-based classifiers, initial layers are convolutional neural network layers ranging from a couple of layers to 100 layers (e.g., </a:t>
            </a:r>
            <a:r>
              <a:rPr lang="en-US" dirty="0" err="1"/>
              <a:t>ResNet</a:t>
            </a:r>
            <a:r>
              <a:rPr lang="en-US" dirty="0"/>
              <a:t> 101), and that depends on the application, amount of data, and computational resources available. </a:t>
            </a:r>
          </a:p>
          <a:p>
            <a:r>
              <a:rPr lang="en-US" dirty="0"/>
              <a:t>The number of layers is itself a large area of research. </a:t>
            </a:r>
          </a:p>
          <a:p>
            <a:r>
              <a:rPr lang="en-US" dirty="0"/>
              <a:t>After the CNN layers, there are a pooling layer and then one or two fully connected layers. </a:t>
            </a:r>
          </a:p>
          <a:p>
            <a:r>
              <a:rPr lang="en-US" dirty="0"/>
              <a:t>The last layer is the output layer which gives a probability of an object being present in an image. </a:t>
            </a:r>
          </a:p>
          <a:p>
            <a:r>
              <a:rPr lang="en-US" dirty="0"/>
              <a:t>For example, suppose an algorithm identifies 100 different objects in a  given image. Then, the last layer gives an array length of 100 and values ranging from 0 to 1 that denote the probability of an object being present in an image.</a:t>
            </a:r>
          </a:p>
          <a:p>
            <a:endParaRPr lang="en-US" dirty="0"/>
          </a:p>
        </p:txBody>
      </p:sp>
    </p:spTree>
    <p:extLst>
      <p:ext uri="{BB962C8B-B14F-4D97-AF65-F5344CB8AC3E}">
        <p14:creationId xmlns:p14="http://schemas.microsoft.com/office/powerpoint/2010/main" val="2422021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EDD2-956D-7676-79D9-1FC09E97C9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BDC76-56CB-BEF1-4149-6C57C1DFAF1D}"/>
              </a:ext>
            </a:extLst>
          </p:cNvPr>
          <p:cNvSpPr>
            <a:spLocks noGrp="1"/>
          </p:cNvSpPr>
          <p:nvPr>
            <p:ph type="title"/>
          </p:nvPr>
        </p:nvSpPr>
        <p:spPr>
          <a:xfrm>
            <a:off x="533400" y="285750"/>
            <a:ext cx="8534400" cy="490538"/>
          </a:xfrm>
        </p:spPr>
        <p:txBody>
          <a:bodyPr/>
          <a:lstStyle/>
          <a:p>
            <a:r>
              <a:rPr lang="en-US" dirty="0"/>
              <a:t>Object Localization Techniques – Bounding Boxes</a:t>
            </a:r>
          </a:p>
        </p:txBody>
      </p:sp>
      <p:sp>
        <p:nvSpPr>
          <p:cNvPr id="3" name="Content Placeholder 2">
            <a:extLst>
              <a:ext uri="{FF2B5EF4-FFF2-40B4-BE49-F238E27FC236}">
                <a16:creationId xmlns:a16="http://schemas.microsoft.com/office/drawing/2014/main" id="{976B6E68-C88D-110F-CCD3-F7CC2C13DBAC}"/>
              </a:ext>
            </a:extLst>
          </p:cNvPr>
          <p:cNvSpPr>
            <a:spLocks noGrp="1"/>
          </p:cNvSpPr>
          <p:nvPr>
            <p:ph idx="1"/>
          </p:nvPr>
        </p:nvSpPr>
        <p:spPr>
          <a:xfrm>
            <a:off x="304800" y="843557"/>
            <a:ext cx="8251823" cy="3456385"/>
          </a:xfrm>
        </p:spPr>
        <p:txBody>
          <a:bodyPr/>
          <a:lstStyle/>
          <a:p>
            <a:endParaRPr lang="en-US" dirty="0"/>
          </a:p>
          <a:p>
            <a:r>
              <a:rPr lang="en-US" dirty="0"/>
              <a:t>In an image localization algorithm, everything is the same except the output layer. </a:t>
            </a:r>
          </a:p>
          <a:p>
            <a:r>
              <a:rPr lang="en-US" dirty="0"/>
              <a:t>In classification algorithms, the final layer gives a probability value ranging from 0 to 1. </a:t>
            </a:r>
          </a:p>
          <a:p>
            <a:r>
              <a:rPr lang="en-US" dirty="0"/>
              <a:t>In contrast, localization algorithms give an output in four real numbers, as localization is a regression problem. </a:t>
            </a:r>
          </a:p>
          <a:p>
            <a:r>
              <a:rPr lang="en-US" dirty="0"/>
              <a:t>As discussed above, those four values –  x and y of the upper-left corner and width and height of the bounding box – are used to draw a box around the object.</a:t>
            </a:r>
          </a:p>
        </p:txBody>
      </p:sp>
    </p:spTree>
    <p:extLst>
      <p:ext uri="{BB962C8B-B14F-4D97-AF65-F5344CB8AC3E}">
        <p14:creationId xmlns:p14="http://schemas.microsoft.com/office/powerpoint/2010/main" val="618448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6A89F-6A1E-887E-2E00-6B2EEA1AF3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590BE-4F48-A537-FE58-E3D036E4A361}"/>
              </a:ext>
            </a:extLst>
          </p:cNvPr>
          <p:cNvSpPr>
            <a:spLocks noGrp="1"/>
          </p:cNvSpPr>
          <p:nvPr>
            <p:ph type="title"/>
          </p:nvPr>
        </p:nvSpPr>
        <p:spPr/>
        <p:txBody>
          <a:bodyPr/>
          <a:lstStyle/>
          <a:p>
            <a:r>
              <a:rPr lang="en-US" dirty="0"/>
              <a:t>Graph Neural Networks (GNNs) </a:t>
            </a:r>
          </a:p>
        </p:txBody>
      </p:sp>
      <p:sp>
        <p:nvSpPr>
          <p:cNvPr id="3" name="Content Placeholder 2">
            <a:extLst>
              <a:ext uri="{FF2B5EF4-FFF2-40B4-BE49-F238E27FC236}">
                <a16:creationId xmlns:a16="http://schemas.microsoft.com/office/drawing/2014/main" id="{52586F2D-F769-3200-7469-265164AA68A4}"/>
              </a:ext>
            </a:extLst>
          </p:cNvPr>
          <p:cNvSpPr>
            <a:spLocks noGrp="1"/>
          </p:cNvSpPr>
          <p:nvPr>
            <p:ph sz="half" idx="2"/>
          </p:nvPr>
        </p:nvSpPr>
        <p:spPr>
          <a:xfrm>
            <a:off x="370136" y="900112"/>
            <a:ext cx="8403728" cy="685799"/>
          </a:xfrm>
        </p:spPr>
        <p:txBody>
          <a:bodyPr/>
          <a:lstStyle/>
          <a:p>
            <a:r>
              <a:rPr lang="en-US" dirty="0"/>
              <a:t>Graph Neural Networks (GNNs) are a class of deep learning models designed to process and analyze graph-structured data. </a:t>
            </a:r>
          </a:p>
        </p:txBody>
      </p:sp>
      <p:sp>
        <p:nvSpPr>
          <p:cNvPr id="8" name="Content Placeholder 7">
            <a:extLst>
              <a:ext uri="{FF2B5EF4-FFF2-40B4-BE49-F238E27FC236}">
                <a16:creationId xmlns:a16="http://schemas.microsoft.com/office/drawing/2014/main" id="{FD20F38E-BE52-C0AA-A393-14522460DD23}"/>
              </a:ext>
            </a:extLst>
          </p:cNvPr>
          <p:cNvSpPr>
            <a:spLocks noGrp="1"/>
          </p:cNvSpPr>
          <p:nvPr>
            <p:ph sz="half" idx="10"/>
          </p:nvPr>
        </p:nvSpPr>
        <p:spPr>
          <a:xfrm>
            <a:off x="370136" y="1585911"/>
            <a:ext cx="3439864" cy="3119439"/>
          </a:xfrm>
        </p:spPr>
        <p:txBody>
          <a:bodyPr/>
          <a:lstStyle/>
          <a:p>
            <a:r>
              <a:rPr lang="en-US" dirty="0"/>
              <a:t>GNNs leverage the inherent structural information of graphs to learn powerful node and graph representations, enabling them to capture complex dependencies and propagate information effectively across the graph</a:t>
            </a:r>
          </a:p>
          <a:p>
            <a:endParaRPr lang="en-US" dirty="0"/>
          </a:p>
        </p:txBody>
      </p:sp>
      <p:pic>
        <p:nvPicPr>
          <p:cNvPr id="6" name="Picture 5" descr="A diagram of a network&#10;&#10;Description automatically generated">
            <a:extLst>
              <a:ext uri="{FF2B5EF4-FFF2-40B4-BE49-F238E27FC236}">
                <a16:creationId xmlns:a16="http://schemas.microsoft.com/office/drawing/2014/main" id="{3ADDBABF-8810-8680-7875-DCA93CE4A078}"/>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11376"/>
          <a:stretch/>
        </p:blipFill>
        <p:spPr>
          <a:xfrm>
            <a:off x="3810000" y="1738310"/>
            <a:ext cx="5228589" cy="2967040"/>
          </a:xfrm>
          <a:prstGeom prst="rect">
            <a:avLst/>
          </a:prstGeom>
        </p:spPr>
      </p:pic>
    </p:spTree>
    <p:extLst>
      <p:ext uri="{BB962C8B-B14F-4D97-AF65-F5344CB8AC3E}">
        <p14:creationId xmlns:p14="http://schemas.microsoft.com/office/powerpoint/2010/main" val="4624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1751-050D-A8C3-745F-149161F1D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1A1CC9-B6A2-BC97-18ED-79E2A8F5F5AC}"/>
              </a:ext>
            </a:extLst>
          </p:cNvPr>
          <p:cNvSpPr>
            <a:spLocks noGrp="1"/>
          </p:cNvSpPr>
          <p:nvPr>
            <p:ph type="title"/>
          </p:nvPr>
        </p:nvSpPr>
        <p:spPr/>
        <p:txBody>
          <a:bodyPr/>
          <a:lstStyle/>
          <a:p>
            <a:r>
              <a:rPr lang="en-US" dirty="0"/>
              <a:t>Graph Neural Networks (GNNs) </a:t>
            </a:r>
          </a:p>
        </p:txBody>
      </p:sp>
      <p:sp>
        <p:nvSpPr>
          <p:cNvPr id="3" name="Content Placeholder 2">
            <a:extLst>
              <a:ext uri="{FF2B5EF4-FFF2-40B4-BE49-F238E27FC236}">
                <a16:creationId xmlns:a16="http://schemas.microsoft.com/office/drawing/2014/main" id="{BD1170D9-B2CD-6F0C-A5AD-AC09F8A873FD}"/>
              </a:ext>
            </a:extLst>
          </p:cNvPr>
          <p:cNvSpPr>
            <a:spLocks noGrp="1"/>
          </p:cNvSpPr>
          <p:nvPr>
            <p:ph sz="half" idx="2"/>
          </p:nvPr>
        </p:nvSpPr>
        <p:spPr>
          <a:xfrm>
            <a:off x="170122" y="1098928"/>
            <a:ext cx="2721934" cy="1388576"/>
          </a:xfrm>
        </p:spPr>
        <p:txBody>
          <a:bodyPr/>
          <a:lstStyle/>
          <a:p>
            <a:r>
              <a:rPr lang="en-US" dirty="0"/>
              <a:t>GNNs will play an instrumental role in multi-object localization tasks. </a:t>
            </a:r>
          </a:p>
          <a:p>
            <a:r>
              <a:rPr lang="en-US" dirty="0"/>
              <a:t>Ground truth boxes are manually labeled bounding boxes for training GNN.</a:t>
            </a:r>
          </a:p>
          <a:p>
            <a:endParaRPr lang="en-US" dirty="0"/>
          </a:p>
        </p:txBody>
      </p:sp>
      <p:sp>
        <p:nvSpPr>
          <p:cNvPr id="5" name="Content Placeholder 4">
            <a:extLst>
              <a:ext uri="{FF2B5EF4-FFF2-40B4-BE49-F238E27FC236}">
                <a16:creationId xmlns:a16="http://schemas.microsoft.com/office/drawing/2014/main" id="{A13F1875-270D-5A27-63BC-4C596FB3AB7D}"/>
              </a:ext>
            </a:extLst>
          </p:cNvPr>
          <p:cNvSpPr>
            <a:spLocks noGrp="1"/>
          </p:cNvSpPr>
          <p:nvPr>
            <p:ph sz="half" idx="10"/>
          </p:nvPr>
        </p:nvSpPr>
        <p:spPr>
          <a:xfrm>
            <a:off x="170122" y="3837839"/>
            <a:ext cx="8458200" cy="1189911"/>
          </a:xfrm>
        </p:spPr>
        <p:txBody>
          <a:bodyPr/>
          <a:lstStyle/>
          <a:p>
            <a:r>
              <a:rPr lang="en-US" dirty="0"/>
              <a:t>By modeling relationships between objects and their context, GNNs enable more accurate and context-aware object localization in cluttered environments.</a:t>
            </a:r>
          </a:p>
          <a:p>
            <a:endParaRPr lang="en-US" dirty="0"/>
          </a:p>
        </p:txBody>
      </p:sp>
      <p:pic>
        <p:nvPicPr>
          <p:cNvPr id="4" name="Picture 3" descr="A diagram of a diagram&#10;&#10;Description automatically generated">
            <a:extLst>
              <a:ext uri="{FF2B5EF4-FFF2-40B4-BE49-F238E27FC236}">
                <a16:creationId xmlns:a16="http://schemas.microsoft.com/office/drawing/2014/main" id="{6B208646-2094-5B4B-92E3-CFC2B3CC0DF9}"/>
              </a:ext>
            </a:extLst>
          </p:cNvPr>
          <p:cNvPicPr>
            <a:picLocks noChangeAspect="1"/>
          </p:cNvPicPr>
          <p:nvPr/>
        </p:nvPicPr>
        <p:blipFill rotWithShape="1">
          <a:blip r:embed="rId2">
            <a:extLst>
              <a:ext uri="{28A0092B-C50C-407E-A947-70E740481C1C}">
                <a14:useLocalDpi xmlns:a14="http://schemas.microsoft.com/office/drawing/2010/main" val="0"/>
              </a:ext>
            </a:extLst>
          </a:blip>
          <a:srcRect r="9936"/>
          <a:stretch/>
        </p:blipFill>
        <p:spPr>
          <a:xfrm>
            <a:off x="2895600" y="1047750"/>
            <a:ext cx="5884855" cy="2442755"/>
          </a:xfrm>
          <a:prstGeom prst="rect">
            <a:avLst/>
          </a:prstGeom>
        </p:spPr>
      </p:pic>
    </p:spTree>
    <p:extLst>
      <p:ext uri="{BB962C8B-B14F-4D97-AF65-F5344CB8AC3E}">
        <p14:creationId xmlns:p14="http://schemas.microsoft.com/office/powerpoint/2010/main" val="3804118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16B9F-8435-B51B-1685-A84A39713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AA347E-5EA3-9C8F-49AA-DAEEF249B229}"/>
              </a:ext>
            </a:extLst>
          </p:cNvPr>
          <p:cNvSpPr>
            <a:spLocks noGrp="1"/>
          </p:cNvSpPr>
          <p:nvPr>
            <p:ph type="title"/>
          </p:nvPr>
        </p:nvSpPr>
        <p:spPr/>
        <p:txBody>
          <a:bodyPr/>
          <a:lstStyle/>
          <a:p>
            <a:r>
              <a:rPr lang="en-US" dirty="0"/>
              <a:t>Classification with Localization</a:t>
            </a:r>
          </a:p>
        </p:txBody>
      </p:sp>
      <p:sp>
        <p:nvSpPr>
          <p:cNvPr id="14" name="TextBox 13">
            <a:extLst>
              <a:ext uri="{FF2B5EF4-FFF2-40B4-BE49-F238E27FC236}">
                <a16:creationId xmlns:a16="http://schemas.microsoft.com/office/drawing/2014/main" id="{27EA4AB4-F55C-ACD5-75A7-95C03FF2BA5F}"/>
              </a:ext>
            </a:extLst>
          </p:cNvPr>
          <p:cNvSpPr txBox="1"/>
          <p:nvPr/>
        </p:nvSpPr>
        <p:spPr>
          <a:xfrm>
            <a:off x="2333870" y="847227"/>
            <a:ext cx="1811451" cy="1323439"/>
          </a:xfrm>
          <a:prstGeom prst="rect">
            <a:avLst/>
          </a:prstGeom>
          <a:noFill/>
          <a:ln w="25400">
            <a:solidFill>
              <a:schemeClr val="tx1"/>
            </a:solidFill>
          </a:ln>
        </p:spPr>
        <p:txBody>
          <a:bodyPr wrap="square" rtlCol="0">
            <a:spAutoFit/>
          </a:bodyPr>
          <a:lstStyle/>
          <a:p>
            <a:r>
              <a:rPr lang="en-US" sz="1600" dirty="0"/>
              <a:t>0 – no object</a:t>
            </a:r>
          </a:p>
          <a:p>
            <a:r>
              <a:rPr lang="en-US" sz="1600" dirty="0"/>
              <a:t>1 – pedestrian</a:t>
            </a:r>
          </a:p>
          <a:p>
            <a:r>
              <a:rPr lang="en-US" sz="1600" dirty="0"/>
              <a:t>2 – car</a:t>
            </a:r>
          </a:p>
          <a:p>
            <a:r>
              <a:rPr lang="en-US" sz="1600" dirty="0"/>
              <a:t>3 – motorcycle</a:t>
            </a:r>
          </a:p>
          <a:p>
            <a:r>
              <a:rPr lang="en-US" sz="1600" dirty="0"/>
              <a:t>4 – crosswalk</a:t>
            </a:r>
          </a:p>
        </p:txBody>
      </p:sp>
      <p:grpSp>
        <p:nvGrpSpPr>
          <p:cNvPr id="48" name="Group 47">
            <a:extLst>
              <a:ext uri="{FF2B5EF4-FFF2-40B4-BE49-F238E27FC236}">
                <a16:creationId xmlns:a16="http://schemas.microsoft.com/office/drawing/2014/main" id="{D814F92D-EADE-F188-9E4E-8DA9B0216E04}"/>
              </a:ext>
            </a:extLst>
          </p:cNvPr>
          <p:cNvGrpSpPr/>
          <p:nvPr/>
        </p:nvGrpSpPr>
        <p:grpSpPr>
          <a:xfrm>
            <a:off x="402109" y="2003791"/>
            <a:ext cx="8703897" cy="1653401"/>
            <a:chOff x="381000" y="689749"/>
            <a:chExt cx="8703897" cy="1653401"/>
          </a:xfrm>
        </p:grpSpPr>
        <p:grpSp>
          <p:nvGrpSpPr>
            <p:cNvPr id="21" name="Group 20">
              <a:extLst>
                <a:ext uri="{FF2B5EF4-FFF2-40B4-BE49-F238E27FC236}">
                  <a16:creationId xmlns:a16="http://schemas.microsoft.com/office/drawing/2014/main" id="{C65B5625-1553-8F6D-9DF3-C1980FC76F84}"/>
                </a:ext>
              </a:extLst>
            </p:cNvPr>
            <p:cNvGrpSpPr/>
            <p:nvPr/>
          </p:nvGrpSpPr>
          <p:grpSpPr>
            <a:xfrm>
              <a:off x="381000" y="921058"/>
              <a:ext cx="1447800" cy="1422092"/>
              <a:chOff x="5529746" y="2419350"/>
              <a:chExt cx="2590800" cy="2371724"/>
            </a:xfrm>
          </p:grpSpPr>
          <p:pic>
            <p:nvPicPr>
              <p:cNvPr id="8" name="Picture 7" descr="A person crossing a street&#10;&#10;Description automatically generated">
                <a:extLst>
                  <a:ext uri="{FF2B5EF4-FFF2-40B4-BE49-F238E27FC236}">
                    <a16:creationId xmlns:a16="http://schemas.microsoft.com/office/drawing/2014/main" id="{7EBB4DD3-BF01-3AC5-FC21-EC393CA7C30C}"/>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5529746" y="2419350"/>
                <a:ext cx="2590800" cy="2365973"/>
              </a:xfrm>
              <a:prstGeom prst="rect">
                <a:avLst/>
              </a:prstGeom>
              <a:ln>
                <a:solidFill>
                  <a:srgbClr val="0070C0"/>
                </a:solidFill>
              </a:ln>
            </p:spPr>
          </p:pic>
          <p:sp>
            <p:nvSpPr>
              <p:cNvPr id="10" name="Rectangle 9">
                <a:extLst>
                  <a:ext uri="{FF2B5EF4-FFF2-40B4-BE49-F238E27FC236}">
                    <a16:creationId xmlns:a16="http://schemas.microsoft.com/office/drawing/2014/main" id="{039D4608-7D81-8243-9BDD-73E19FC29903}"/>
                  </a:ext>
                </a:extLst>
              </p:cNvPr>
              <p:cNvSpPr/>
              <p:nvPr/>
            </p:nvSpPr>
            <p:spPr bwMode="auto">
              <a:xfrm>
                <a:off x="5638800" y="2721274"/>
                <a:ext cx="1371600" cy="881062"/>
              </a:xfrm>
              <a:prstGeom prst="rect">
                <a:avLst/>
              </a:prstGeom>
              <a:noFill/>
              <a:ln w="508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2" name="Rectangle 11">
                <a:extLst>
                  <a:ext uri="{FF2B5EF4-FFF2-40B4-BE49-F238E27FC236}">
                    <a16:creationId xmlns:a16="http://schemas.microsoft.com/office/drawing/2014/main" id="{1B1B2A1E-C83A-2498-E338-5B58013113F2}"/>
                  </a:ext>
                </a:extLst>
              </p:cNvPr>
              <p:cNvSpPr/>
              <p:nvPr/>
            </p:nvSpPr>
            <p:spPr bwMode="auto">
              <a:xfrm>
                <a:off x="6987540" y="2495550"/>
                <a:ext cx="1013460" cy="2057400"/>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3" name="Rectangle 12">
                <a:extLst>
                  <a:ext uri="{FF2B5EF4-FFF2-40B4-BE49-F238E27FC236}">
                    <a16:creationId xmlns:a16="http://schemas.microsoft.com/office/drawing/2014/main" id="{ECC82823-21C9-F0F1-6FB9-7AC733217956}"/>
                  </a:ext>
                </a:extLst>
              </p:cNvPr>
              <p:cNvSpPr/>
              <p:nvPr/>
            </p:nvSpPr>
            <p:spPr bwMode="auto">
              <a:xfrm>
                <a:off x="5529746" y="3754736"/>
                <a:ext cx="2590800" cy="1036338"/>
              </a:xfrm>
              <a:prstGeom prst="rect">
                <a:avLst/>
              </a:prstGeom>
              <a:noFill/>
              <a:ln w="508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4" name="Cube 3">
              <a:extLst>
                <a:ext uri="{FF2B5EF4-FFF2-40B4-BE49-F238E27FC236}">
                  <a16:creationId xmlns:a16="http://schemas.microsoft.com/office/drawing/2014/main" id="{A089D2A0-2B80-0889-36BA-9F8E0F02166A}"/>
                </a:ext>
              </a:extLst>
            </p:cNvPr>
            <p:cNvSpPr/>
            <p:nvPr/>
          </p:nvSpPr>
          <p:spPr bwMode="auto">
            <a:xfrm>
              <a:off x="2209800" y="1092451"/>
              <a:ext cx="1066800" cy="1069889"/>
            </a:xfrm>
            <a:prstGeom prst="cube">
              <a:avLst>
                <a:gd name="adj" fmla="val 63715"/>
              </a:avLst>
            </a:prstGeom>
            <a:solidFill>
              <a:schemeClr val="accent1"/>
            </a:solidFill>
            <a:ln w="9525"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5" name="Cube 4">
              <a:extLst>
                <a:ext uri="{FF2B5EF4-FFF2-40B4-BE49-F238E27FC236}">
                  <a16:creationId xmlns:a16="http://schemas.microsoft.com/office/drawing/2014/main" id="{CB912F4F-665C-230F-C673-D41E4E9BB5E2}"/>
                </a:ext>
              </a:extLst>
            </p:cNvPr>
            <p:cNvSpPr/>
            <p:nvPr/>
          </p:nvSpPr>
          <p:spPr bwMode="auto">
            <a:xfrm>
              <a:off x="3803073" y="1120861"/>
              <a:ext cx="1066800" cy="1069889"/>
            </a:xfrm>
            <a:prstGeom prst="cube">
              <a:avLst>
                <a:gd name="adj" fmla="val 82652"/>
              </a:avLst>
            </a:prstGeom>
            <a:solidFill>
              <a:schemeClr val="accent1"/>
            </a:solidFill>
            <a:ln w="9525"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nvGrpSpPr>
            <p:cNvPr id="7" name="Group 6">
              <a:extLst>
                <a:ext uri="{FF2B5EF4-FFF2-40B4-BE49-F238E27FC236}">
                  <a16:creationId xmlns:a16="http://schemas.microsoft.com/office/drawing/2014/main" id="{20676B96-C2B1-9A75-9C8D-9981036865DD}"/>
                </a:ext>
              </a:extLst>
            </p:cNvPr>
            <p:cNvGrpSpPr/>
            <p:nvPr/>
          </p:nvGrpSpPr>
          <p:grpSpPr>
            <a:xfrm>
              <a:off x="5974133" y="1033282"/>
              <a:ext cx="717476" cy="1049369"/>
              <a:chOff x="6135571" y="1376349"/>
              <a:chExt cx="717476" cy="1049369"/>
            </a:xfrm>
          </p:grpSpPr>
          <p:cxnSp>
            <p:nvCxnSpPr>
              <p:cNvPr id="15" name="Straight Arrow Connector 14">
                <a:extLst>
                  <a:ext uri="{FF2B5EF4-FFF2-40B4-BE49-F238E27FC236}">
                    <a16:creationId xmlns:a16="http://schemas.microsoft.com/office/drawing/2014/main" id="{7D7BFA66-6DE9-90E8-F279-6CBAABEA1482}"/>
                  </a:ext>
                </a:extLst>
              </p:cNvPr>
              <p:cNvCxnSpPr/>
              <p:nvPr/>
            </p:nvCxnSpPr>
            <p:spPr bwMode="auto">
              <a:xfrm>
                <a:off x="6135571" y="1859744"/>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 name="Group 18">
                <a:extLst>
                  <a:ext uri="{FF2B5EF4-FFF2-40B4-BE49-F238E27FC236}">
                    <a16:creationId xmlns:a16="http://schemas.microsoft.com/office/drawing/2014/main" id="{4C4B6F0B-97BC-D953-2E2F-1F92AF3C283D}"/>
                  </a:ext>
                </a:extLst>
              </p:cNvPr>
              <p:cNvGrpSpPr/>
              <p:nvPr/>
            </p:nvGrpSpPr>
            <p:grpSpPr>
              <a:xfrm>
                <a:off x="6595738" y="1376349"/>
                <a:ext cx="257309" cy="1049369"/>
                <a:chOff x="6201526" y="1646074"/>
                <a:chExt cx="206422" cy="846521"/>
              </a:xfrm>
            </p:grpSpPr>
            <p:sp>
              <p:nvSpPr>
                <p:cNvPr id="24" name="Rectangle 23">
                  <a:extLst>
                    <a:ext uri="{FF2B5EF4-FFF2-40B4-BE49-F238E27FC236}">
                      <a16:creationId xmlns:a16="http://schemas.microsoft.com/office/drawing/2014/main" id="{5FE604E2-7DBB-9C72-887B-74AA32B38958}"/>
                    </a:ext>
                  </a:extLst>
                </p:cNvPr>
                <p:cNvSpPr/>
                <p:nvPr/>
              </p:nvSpPr>
              <p:spPr bwMode="auto">
                <a:xfrm>
                  <a:off x="6213022" y="1646074"/>
                  <a:ext cx="188071" cy="846521"/>
                </a:xfrm>
                <a:prstGeom prst="rect">
                  <a:avLst/>
                </a:prstGeom>
                <a:noFill/>
                <a:ln w="38100" cap="flat" cmpd="sng" algn="ctr">
                  <a:solidFill>
                    <a:srgbClr val="0070C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5" name="Oval 24">
                  <a:extLst>
                    <a:ext uri="{FF2B5EF4-FFF2-40B4-BE49-F238E27FC236}">
                      <a16:creationId xmlns:a16="http://schemas.microsoft.com/office/drawing/2014/main" id="{02BECAE1-A16A-E80E-E546-DB3CEB11AE01}"/>
                    </a:ext>
                  </a:extLst>
                </p:cNvPr>
                <p:cNvSpPr/>
                <p:nvPr/>
              </p:nvSpPr>
              <p:spPr bwMode="auto">
                <a:xfrm>
                  <a:off x="6248400" y="1661159"/>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26" name="Oval 25">
                  <a:extLst>
                    <a:ext uri="{FF2B5EF4-FFF2-40B4-BE49-F238E27FC236}">
                      <a16:creationId xmlns:a16="http://schemas.microsoft.com/office/drawing/2014/main" id="{E35CCFD1-6CFC-38F1-A0AE-590A9482844D}"/>
                    </a:ext>
                  </a:extLst>
                </p:cNvPr>
                <p:cNvSpPr/>
                <p:nvPr/>
              </p:nvSpPr>
              <p:spPr bwMode="auto">
                <a:xfrm>
                  <a:off x="6248400" y="1851697"/>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27" name="Oval 26">
                  <a:extLst>
                    <a:ext uri="{FF2B5EF4-FFF2-40B4-BE49-F238E27FC236}">
                      <a16:creationId xmlns:a16="http://schemas.microsoft.com/office/drawing/2014/main" id="{C83D30ED-8E9C-6A8A-2D4E-F2C9769D801B}"/>
                    </a:ext>
                  </a:extLst>
                </p:cNvPr>
                <p:cNvSpPr/>
                <p:nvPr/>
              </p:nvSpPr>
              <p:spPr bwMode="auto">
                <a:xfrm>
                  <a:off x="6248400" y="2042235"/>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28" name="Oval 27">
                  <a:extLst>
                    <a:ext uri="{FF2B5EF4-FFF2-40B4-BE49-F238E27FC236}">
                      <a16:creationId xmlns:a16="http://schemas.microsoft.com/office/drawing/2014/main" id="{E8AFC0CA-BC44-E735-CD33-72DAC2E0619F}"/>
                    </a:ext>
                  </a:extLst>
                </p:cNvPr>
                <p:cNvSpPr/>
                <p:nvPr/>
              </p:nvSpPr>
              <p:spPr bwMode="auto">
                <a:xfrm>
                  <a:off x="6248400" y="2347556"/>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29" name="TextBox 28">
                  <a:extLst>
                    <a:ext uri="{FF2B5EF4-FFF2-40B4-BE49-F238E27FC236}">
                      <a16:creationId xmlns:a16="http://schemas.microsoft.com/office/drawing/2014/main" id="{C3E29594-BB83-2903-6A75-850CE2A5E075}"/>
                    </a:ext>
                  </a:extLst>
                </p:cNvPr>
                <p:cNvSpPr txBox="1"/>
                <p:nvPr/>
              </p:nvSpPr>
              <p:spPr>
                <a:xfrm>
                  <a:off x="6201526" y="2107573"/>
                  <a:ext cx="206422" cy="198625"/>
                </a:xfrm>
                <a:prstGeom prst="rect">
                  <a:avLst/>
                </a:prstGeom>
                <a:noFill/>
                <a:ln>
                  <a:solidFill>
                    <a:srgbClr val="0070C0"/>
                  </a:solidFill>
                </a:ln>
              </p:spPr>
              <p:txBody>
                <a:bodyPr wrap="square" lIns="0" tIns="0" rIns="0" bIns="0" rtlCol="0">
                  <a:spAutoFit/>
                </a:bodyPr>
                <a:lstStyle/>
                <a:p>
                  <a:pPr algn="ctr"/>
                  <a:r>
                    <a:rPr lang="en-US" sz="1600" b="1" dirty="0"/>
                    <a:t>…</a:t>
                  </a:r>
                </a:p>
              </p:txBody>
            </p:sp>
          </p:grpSp>
        </p:grpSp>
        <p:grpSp>
          <p:nvGrpSpPr>
            <p:cNvPr id="30" name="Group 29">
              <a:extLst>
                <a:ext uri="{FF2B5EF4-FFF2-40B4-BE49-F238E27FC236}">
                  <a16:creationId xmlns:a16="http://schemas.microsoft.com/office/drawing/2014/main" id="{F730AC55-5757-FD5E-DFA5-13A1D6FD3582}"/>
                </a:ext>
              </a:extLst>
            </p:cNvPr>
            <p:cNvGrpSpPr/>
            <p:nvPr/>
          </p:nvGrpSpPr>
          <p:grpSpPr>
            <a:xfrm>
              <a:off x="4807181" y="1038691"/>
              <a:ext cx="717476" cy="1049369"/>
              <a:chOff x="6135571" y="1376349"/>
              <a:chExt cx="717476" cy="1049369"/>
            </a:xfrm>
          </p:grpSpPr>
          <p:cxnSp>
            <p:nvCxnSpPr>
              <p:cNvPr id="31" name="Straight Arrow Connector 30">
                <a:extLst>
                  <a:ext uri="{FF2B5EF4-FFF2-40B4-BE49-F238E27FC236}">
                    <a16:creationId xmlns:a16="http://schemas.microsoft.com/office/drawing/2014/main" id="{3DEFFA29-455D-CCE5-1142-1A5DAD961A65}"/>
                  </a:ext>
                </a:extLst>
              </p:cNvPr>
              <p:cNvCxnSpPr/>
              <p:nvPr/>
            </p:nvCxnSpPr>
            <p:spPr bwMode="auto">
              <a:xfrm>
                <a:off x="6135571" y="1859744"/>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2" name="Group 31">
                <a:extLst>
                  <a:ext uri="{FF2B5EF4-FFF2-40B4-BE49-F238E27FC236}">
                    <a16:creationId xmlns:a16="http://schemas.microsoft.com/office/drawing/2014/main" id="{6AB6C351-12E4-7191-B6C6-91D436F4C787}"/>
                  </a:ext>
                </a:extLst>
              </p:cNvPr>
              <p:cNvGrpSpPr/>
              <p:nvPr/>
            </p:nvGrpSpPr>
            <p:grpSpPr>
              <a:xfrm>
                <a:off x="6595738" y="1376349"/>
                <a:ext cx="257309" cy="1049369"/>
                <a:chOff x="6201526" y="1646074"/>
                <a:chExt cx="206422" cy="846521"/>
              </a:xfrm>
            </p:grpSpPr>
            <p:sp>
              <p:nvSpPr>
                <p:cNvPr id="33" name="Rectangle 32">
                  <a:extLst>
                    <a:ext uri="{FF2B5EF4-FFF2-40B4-BE49-F238E27FC236}">
                      <a16:creationId xmlns:a16="http://schemas.microsoft.com/office/drawing/2014/main" id="{0607A12C-B21C-302B-4E14-35FC7B5FAA19}"/>
                    </a:ext>
                  </a:extLst>
                </p:cNvPr>
                <p:cNvSpPr/>
                <p:nvPr/>
              </p:nvSpPr>
              <p:spPr bwMode="auto">
                <a:xfrm>
                  <a:off x="6213022" y="1646074"/>
                  <a:ext cx="188071" cy="846521"/>
                </a:xfrm>
                <a:prstGeom prst="rect">
                  <a:avLst/>
                </a:prstGeom>
                <a:noFill/>
                <a:ln w="38100" cap="flat" cmpd="sng" algn="ctr">
                  <a:solidFill>
                    <a:srgbClr val="0070C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34" name="Oval 33">
                  <a:extLst>
                    <a:ext uri="{FF2B5EF4-FFF2-40B4-BE49-F238E27FC236}">
                      <a16:creationId xmlns:a16="http://schemas.microsoft.com/office/drawing/2014/main" id="{27EB53F8-2BDE-9366-CD3A-BD05F1B31820}"/>
                    </a:ext>
                  </a:extLst>
                </p:cNvPr>
                <p:cNvSpPr/>
                <p:nvPr/>
              </p:nvSpPr>
              <p:spPr bwMode="auto">
                <a:xfrm>
                  <a:off x="6248400" y="1661159"/>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5" name="Oval 34">
                  <a:extLst>
                    <a:ext uri="{FF2B5EF4-FFF2-40B4-BE49-F238E27FC236}">
                      <a16:creationId xmlns:a16="http://schemas.microsoft.com/office/drawing/2014/main" id="{17E96F00-BC54-881D-FD89-D895723247EA}"/>
                    </a:ext>
                  </a:extLst>
                </p:cNvPr>
                <p:cNvSpPr/>
                <p:nvPr/>
              </p:nvSpPr>
              <p:spPr bwMode="auto">
                <a:xfrm>
                  <a:off x="6248400" y="1851697"/>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6" name="Oval 35">
                  <a:extLst>
                    <a:ext uri="{FF2B5EF4-FFF2-40B4-BE49-F238E27FC236}">
                      <a16:creationId xmlns:a16="http://schemas.microsoft.com/office/drawing/2014/main" id="{FB49D3AC-DE80-DAD7-F91A-335C61CBDD22}"/>
                    </a:ext>
                  </a:extLst>
                </p:cNvPr>
                <p:cNvSpPr/>
                <p:nvPr/>
              </p:nvSpPr>
              <p:spPr bwMode="auto">
                <a:xfrm>
                  <a:off x="6248400" y="2042235"/>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7" name="Oval 36">
                  <a:extLst>
                    <a:ext uri="{FF2B5EF4-FFF2-40B4-BE49-F238E27FC236}">
                      <a16:creationId xmlns:a16="http://schemas.microsoft.com/office/drawing/2014/main" id="{5BC024E0-2984-8552-D803-D94FCC1949F2}"/>
                    </a:ext>
                  </a:extLst>
                </p:cNvPr>
                <p:cNvSpPr/>
                <p:nvPr/>
              </p:nvSpPr>
              <p:spPr bwMode="auto">
                <a:xfrm>
                  <a:off x="6248400" y="2347556"/>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8" name="TextBox 37">
                  <a:extLst>
                    <a:ext uri="{FF2B5EF4-FFF2-40B4-BE49-F238E27FC236}">
                      <a16:creationId xmlns:a16="http://schemas.microsoft.com/office/drawing/2014/main" id="{6FBC12D8-BECA-EDA6-9B88-ED17539660A3}"/>
                    </a:ext>
                  </a:extLst>
                </p:cNvPr>
                <p:cNvSpPr txBox="1"/>
                <p:nvPr/>
              </p:nvSpPr>
              <p:spPr>
                <a:xfrm>
                  <a:off x="6201526" y="2107573"/>
                  <a:ext cx="206422" cy="198625"/>
                </a:xfrm>
                <a:prstGeom prst="rect">
                  <a:avLst/>
                </a:prstGeom>
                <a:noFill/>
                <a:ln>
                  <a:solidFill>
                    <a:srgbClr val="0070C0"/>
                  </a:solidFill>
                </a:ln>
              </p:spPr>
              <p:txBody>
                <a:bodyPr wrap="square" lIns="0" tIns="0" rIns="0" bIns="0" rtlCol="0">
                  <a:spAutoFit/>
                </a:bodyPr>
                <a:lstStyle/>
                <a:p>
                  <a:pPr algn="ctr"/>
                  <a:r>
                    <a:rPr lang="en-US" sz="1600" b="1" dirty="0"/>
                    <a:t>…</a:t>
                  </a:r>
                </a:p>
              </p:txBody>
            </p:sp>
          </p:grpSp>
        </p:grpSp>
        <p:cxnSp>
          <p:nvCxnSpPr>
            <p:cNvPr id="39" name="Straight Arrow Connector 38">
              <a:extLst>
                <a:ext uri="{FF2B5EF4-FFF2-40B4-BE49-F238E27FC236}">
                  <a16:creationId xmlns:a16="http://schemas.microsoft.com/office/drawing/2014/main" id="{06D41D8A-8EFE-3FDE-AED0-B51C56591E41}"/>
                </a:ext>
              </a:extLst>
            </p:cNvPr>
            <p:cNvCxnSpPr/>
            <p:nvPr/>
          </p:nvCxnSpPr>
          <p:spPr bwMode="auto">
            <a:xfrm>
              <a:off x="1905000" y="1576139"/>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CEE63932-C1A5-D635-34F2-08FF86558499}"/>
                </a:ext>
              </a:extLst>
            </p:cNvPr>
            <p:cNvCxnSpPr/>
            <p:nvPr/>
          </p:nvCxnSpPr>
          <p:spPr bwMode="auto">
            <a:xfrm>
              <a:off x="3725770" y="1535186"/>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a:extLst>
                <a:ext uri="{FF2B5EF4-FFF2-40B4-BE49-F238E27FC236}">
                  <a16:creationId xmlns:a16="http://schemas.microsoft.com/office/drawing/2014/main" id="{80F48F01-DE9B-EDBA-49EB-59666BDF0FE2}"/>
                </a:ext>
              </a:extLst>
            </p:cNvPr>
            <p:cNvSpPr txBox="1"/>
            <p:nvPr/>
          </p:nvSpPr>
          <p:spPr>
            <a:xfrm>
              <a:off x="5582689" y="1249117"/>
              <a:ext cx="483750" cy="369332"/>
            </a:xfrm>
            <a:prstGeom prst="rect">
              <a:avLst/>
            </a:prstGeom>
            <a:noFill/>
            <a:ln w="12700">
              <a:noFill/>
            </a:ln>
          </p:spPr>
          <p:txBody>
            <a:bodyPr wrap="square" lIns="0" tIns="0" rIns="0" bIns="0" rtlCol="0">
              <a:spAutoFit/>
            </a:bodyPr>
            <a:lstStyle/>
            <a:p>
              <a:r>
                <a:rPr lang="en-US" sz="2400" b="1" dirty="0"/>
                <a:t>…</a:t>
              </a:r>
            </a:p>
          </p:txBody>
        </p:sp>
        <p:sp>
          <p:nvSpPr>
            <p:cNvPr id="43" name="TextBox 42">
              <a:extLst>
                <a:ext uri="{FF2B5EF4-FFF2-40B4-BE49-F238E27FC236}">
                  <a16:creationId xmlns:a16="http://schemas.microsoft.com/office/drawing/2014/main" id="{57E651B7-8B02-6753-2929-2FD50E0C3F8E}"/>
                </a:ext>
              </a:extLst>
            </p:cNvPr>
            <p:cNvSpPr txBox="1"/>
            <p:nvPr/>
          </p:nvSpPr>
          <p:spPr>
            <a:xfrm>
              <a:off x="3352800" y="1251637"/>
              <a:ext cx="483750" cy="369332"/>
            </a:xfrm>
            <a:prstGeom prst="rect">
              <a:avLst/>
            </a:prstGeom>
            <a:noFill/>
            <a:ln w="12700">
              <a:noFill/>
            </a:ln>
          </p:spPr>
          <p:txBody>
            <a:bodyPr wrap="square" lIns="0" tIns="0" rIns="0" bIns="0" rtlCol="0">
              <a:spAutoFit/>
            </a:bodyPr>
            <a:lstStyle/>
            <a:p>
              <a:r>
                <a:rPr lang="en-US" sz="2400" b="1" dirty="0"/>
                <a:t>…</a:t>
              </a:r>
            </a:p>
          </p:txBody>
        </p:sp>
        <p:cxnSp>
          <p:nvCxnSpPr>
            <p:cNvPr id="44" name="Straight Arrow Connector 43">
              <a:extLst>
                <a:ext uri="{FF2B5EF4-FFF2-40B4-BE49-F238E27FC236}">
                  <a16:creationId xmlns:a16="http://schemas.microsoft.com/office/drawing/2014/main" id="{8249D622-F914-82B4-4DFC-19EBDDD7A831}"/>
                </a:ext>
              </a:extLst>
            </p:cNvPr>
            <p:cNvCxnSpPr/>
            <p:nvPr/>
          </p:nvCxnSpPr>
          <p:spPr bwMode="auto">
            <a:xfrm>
              <a:off x="6767809" y="1513686"/>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Oval 44">
              <a:extLst>
                <a:ext uri="{FF2B5EF4-FFF2-40B4-BE49-F238E27FC236}">
                  <a16:creationId xmlns:a16="http://schemas.microsoft.com/office/drawing/2014/main" id="{470E3FD3-79E3-1CC9-132E-2B12B2BBC39A}"/>
                </a:ext>
              </a:extLst>
            </p:cNvPr>
            <p:cNvSpPr/>
            <p:nvPr/>
          </p:nvSpPr>
          <p:spPr bwMode="auto">
            <a:xfrm>
              <a:off x="7225009" y="1380507"/>
              <a:ext cx="234434" cy="246888"/>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46" name="TextBox 45">
              <a:extLst>
                <a:ext uri="{FF2B5EF4-FFF2-40B4-BE49-F238E27FC236}">
                  <a16:creationId xmlns:a16="http://schemas.microsoft.com/office/drawing/2014/main" id="{0ACF1194-8E52-4E64-DEF1-F02907001720}"/>
                </a:ext>
              </a:extLst>
            </p:cNvPr>
            <p:cNvSpPr txBox="1"/>
            <p:nvPr/>
          </p:nvSpPr>
          <p:spPr>
            <a:xfrm>
              <a:off x="6822052" y="689749"/>
              <a:ext cx="805913" cy="276999"/>
            </a:xfrm>
            <a:prstGeom prst="rect">
              <a:avLst/>
            </a:prstGeom>
            <a:noFill/>
            <a:ln w="12700">
              <a:noFill/>
            </a:ln>
          </p:spPr>
          <p:txBody>
            <a:bodyPr wrap="square" lIns="0" tIns="0" rIns="0" bIns="0" rtlCol="0">
              <a:spAutoFit/>
            </a:bodyPr>
            <a:lstStyle/>
            <a:p>
              <a:r>
                <a:rPr lang="en-US" dirty="0" err="1"/>
                <a:t>softmax</a:t>
              </a:r>
              <a:endParaRPr lang="en-US" dirty="0"/>
            </a:p>
          </p:txBody>
        </p:sp>
        <p:sp>
          <p:nvSpPr>
            <p:cNvPr id="47" name="TextBox 46">
              <a:extLst>
                <a:ext uri="{FF2B5EF4-FFF2-40B4-BE49-F238E27FC236}">
                  <a16:creationId xmlns:a16="http://schemas.microsoft.com/office/drawing/2014/main" id="{BE0AEF6F-2363-54F6-D2F2-9965CFF99CCB}"/>
                </a:ext>
              </a:extLst>
            </p:cNvPr>
            <p:cNvSpPr txBox="1"/>
            <p:nvPr/>
          </p:nvSpPr>
          <p:spPr>
            <a:xfrm>
              <a:off x="7518201" y="1115572"/>
              <a:ext cx="1566696" cy="830997"/>
            </a:xfrm>
            <a:prstGeom prst="rect">
              <a:avLst/>
            </a:prstGeom>
            <a:noFill/>
            <a:ln w="12700">
              <a:noFill/>
            </a:ln>
          </p:spPr>
          <p:txBody>
            <a:bodyPr wrap="square" lIns="0" tIns="0" rIns="0" bIns="0" rtlCol="0">
              <a:spAutoFit/>
            </a:bodyPr>
            <a:lstStyle/>
            <a:p>
              <a:r>
                <a:rPr lang="en-US" dirty="0"/>
                <a:t>Bounding box (</a:t>
              </a:r>
              <a:r>
                <a:rPr lang="en-US" dirty="0" err="1"/>
                <a:t>x_min</a:t>
              </a:r>
              <a:r>
                <a:rPr lang="en-US" dirty="0"/>
                <a:t>, </a:t>
              </a:r>
              <a:r>
                <a:rPr lang="en-US" dirty="0" err="1"/>
                <a:t>y_min</a:t>
              </a:r>
              <a:r>
                <a:rPr lang="en-US" dirty="0"/>
                <a:t>,  </a:t>
              </a:r>
            </a:p>
            <a:p>
              <a:r>
                <a:rPr lang="en-US" dirty="0"/>
                <a:t> </a:t>
              </a:r>
              <a:r>
                <a:rPr lang="en-US" dirty="0" err="1"/>
                <a:t>x_max</a:t>
              </a:r>
              <a:r>
                <a:rPr lang="en-US" dirty="0"/>
                <a:t> </a:t>
              </a:r>
              <a:r>
                <a:rPr lang="en-US" dirty="0" err="1"/>
                <a:t>y_max</a:t>
              </a:r>
              <a:r>
                <a:rPr lang="en-US" dirty="0"/>
                <a:t>)</a:t>
              </a:r>
            </a:p>
          </p:txBody>
        </p:sp>
      </p:grpSp>
      <p:sp>
        <p:nvSpPr>
          <p:cNvPr id="50" name="TextBox 49">
            <a:extLst>
              <a:ext uri="{FF2B5EF4-FFF2-40B4-BE49-F238E27FC236}">
                <a16:creationId xmlns:a16="http://schemas.microsoft.com/office/drawing/2014/main" id="{1CF17307-5864-9535-B002-7DBF4639F833}"/>
              </a:ext>
            </a:extLst>
          </p:cNvPr>
          <p:cNvSpPr txBox="1"/>
          <p:nvPr/>
        </p:nvSpPr>
        <p:spPr>
          <a:xfrm>
            <a:off x="4145321" y="3581221"/>
            <a:ext cx="4757374" cy="923330"/>
          </a:xfrm>
          <a:prstGeom prst="rect">
            <a:avLst/>
          </a:prstGeom>
          <a:noFill/>
          <a:ln w="25400">
            <a:solidFill>
              <a:schemeClr val="tx1"/>
            </a:solidFill>
          </a:ln>
        </p:spPr>
        <p:txBody>
          <a:bodyPr wrap="square" rtlCol="0">
            <a:spAutoFit/>
          </a:bodyPr>
          <a:lstStyle/>
          <a:p>
            <a:r>
              <a:rPr lang="en-US" dirty="0">
                <a:solidFill>
                  <a:srgbClr val="0070C0"/>
                </a:solidFill>
              </a:rPr>
              <a:t>(2 ; P1, x1_min, y1_min, x1_max, y1_max)</a:t>
            </a:r>
          </a:p>
          <a:p>
            <a:r>
              <a:rPr lang="en-US" dirty="0">
                <a:solidFill>
                  <a:srgbClr val="FF0000"/>
                </a:solidFill>
              </a:rPr>
              <a:t>(1 ; P2, x2_min, y2_min, x2_max, y2_max)</a:t>
            </a:r>
          </a:p>
          <a:p>
            <a:r>
              <a:rPr lang="en-US" dirty="0">
                <a:solidFill>
                  <a:srgbClr val="002060"/>
                </a:solidFill>
              </a:rPr>
              <a:t>(4 ; P3, x3 _min, y3_min, x3_max, y3_max)</a:t>
            </a:r>
          </a:p>
        </p:txBody>
      </p:sp>
      <p:cxnSp>
        <p:nvCxnSpPr>
          <p:cNvPr id="51" name="Straight Arrow Connector 50">
            <a:extLst>
              <a:ext uri="{FF2B5EF4-FFF2-40B4-BE49-F238E27FC236}">
                <a16:creationId xmlns:a16="http://schemas.microsoft.com/office/drawing/2014/main" id="{6974B73C-C695-36A1-A1B2-52A7CEF0C9CB}"/>
              </a:ext>
            </a:extLst>
          </p:cNvPr>
          <p:cNvCxnSpPr>
            <a:endCxn id="50" idx="1"/>
          </p:cNvCxnSpPr>
          <p:nvPr/>
        </p:nvCxnSpPr>
        <p:spPr bwMode="auto">
          <a:xfrm>
            <a:off x="1783104" y="3290722"/>
            <a:ext cx="2362217" cy="752164"/>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a:extLst>
              <a:ext uri="{FF2B5EF4-FFF2-40B4-BE49-F238E27FC236}">
                <a16:creationId xmlns:a16="http://schemas.microsoft.com/office/drawing/2014/main" id="{DDBE2333-28C4-D7F7-4BD2-38F165247DD5}"/>
              </a:ext>
            </a:extLst>
          </p:cNvPr>
          <p:cNvCxnSpPr/>
          <p:nvPr/>
        </p:nvCxnSpPr>
        <p:spPr bwMode="auto">
          <a:xfrm>
            <a:off x="1143000" y="2843824"/>
            <a:ext cx="3002321" cy="913123"/>
          </a:xfrm>
          <a:prstGeom prst="straightConnector1">
            <a:avLst/>
          </a:prstGeom>
          <a:solidFill>
            <a:schemeClr val="accent1"/>
          </a:solidFill>
          <a:ln w="3810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a:extLst>
              <a:ext uri="{FF2B5EF4-FFF2-40B4-BE49-F238E27FC236}">
                <a16:creationId xmlns:a16="http://schemas.microsoft.com/office/drawing/2014/main" id="{239FAD56-B09D-DDE0-522B-9FA694D52476}"/>
              </a:ext>
            </a:extLst>
          </p:cNvPr>
          <p:cNvCxnSpPr/>
          <p:nvPr/>
        </p:nvCxnSpPr>
        <p:spPr bwMode="auto">
          <a:xfrm>
            <a:off x="1849909" y="3653744"/>
            <a:ext cx="2295412" cy="681468"/>
          </a:xfrm>
          <a:prstGeom prst="straightConnector1">
            <a:avLst/>
          </a:prstGeom>
          <a:solidFill>
            <a:schemeClr val="accent1"/>
          </a:solidFill>
          <a:ln w="381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D9425BC1-12DB-EEB4-5EB4-200AC879C275}"/>
              </a:ext>
            </a:extLst>
          </p:cNvPr>
          <p:cNvSpPr txBox="1"/>
          <p:nvPr/>
        </p:nvSpPr>
        <p:spPr>
          <a:xfrm>
            <a:off x="4651204" y="1021782"/>
            <a:ext cx="1462748" cy="584775"/>
          </a:xfrm>
          <a:prstGeom prst="rect">
            <a:avLst/>
          </a:prstGeom>
          <a:noFill/>
          <a:ln w="25400">
            <a:solidFill>
              <a:schemeClr val="tx1"/>
            </a:solidFill>
          </a:ln>
        </p:spPr>
        <p:txBody>
          <a:bodyPr wrap="square" rtlCol="0">
            <a:spAutoFit/>
          </a:bodyPr>
          <a:lstStyle/>
          <a:p>
            <a:r>
              <a:rPr lang="en-US" sz="1600" dirty="0"/>
              <a:t>Bounding box coordinates</a:t>
            </a:r>
          </a:p>
        </p:txBody>
      </p:sp>
    </p:spTree>
    <p:extLst>
      <p:ext uri="{BB962C8B-B14F-4D97-AF65-F5344CB8AC3E}">
        <p14:creationId xmlns:p14="http://schemas.microsoft.com/office/powerpoint/2010/main" val="1746194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B06D-136C-1D39-65CB-19D252384234}"/>
              </a:ext>
            </a:extLst>
          </p:cNvPr>
          <p:cNvSpPr>
            <a:spLocks noGrp="1"/>
          </p:cNvSpPr>
          <p:nvPr>
            <p:ph type="title"/>
          </p:nvPr>
        </p:nvSpPr>
        <p:spPr>
          <a:xfrm>
            <a:off x="1090311" y="285750"/>
            <a:ext cx="7977490" cy="490538"/>
          </a:xfrm>
        </p:spPr>
        <p:txBody>
          <a:bodyPr/>
          <a:lstStyle/>
          <a:p>
            <a:r>
              <a:rPr lang="en-US" dirty="0"/>
              <a:t>Defining the Target Label – Boolean Classifier</a:t>
            </a:r>
          </a:p>
        </p:txBody>
      </p:sp>
      <p:grpSp>
        <p:nvGrpSpPr>
          <p:cNvPr id="27" name="Group 26">
            <a:extLst>
              <a:ext uri="{FF2B5EF4-FFF2-40B4-BE49-F238E27FC236}">
                <a16:creationId xmlns:a16="http://schemas.microsoft.com/office/drawing/2014/main" id="{9DC54A4A-925B-10F6-71F2-704008A92B40}"/>
              </a:ext>
            </a:extLst>
          </p:cNvPr>
          <p:cNvGrpSpPr/>
          <p:nvPr/>
        </p:nvGrpSpPr>
        <p:grpSpPr>
          <a:xfrm>
            <a:off x="152400" y="2266950"/>
            <a:ext cx="4410925" cy="2890123"/>
            <a:chOff x="152400" y="2266950"/>
            <a:chExt cx="4410925" cy="2890123"/>
          </a:xfrm>
        </p:grpSpPr>
        <p:sp>
          <p:nvSpPr>
            <p:cNvPr id="5" name="TextBox 4">
              <a:extLst>
                <a:ext uri="{FF2B5EF4-FFF2-40B4-BE49-F238E27FC236}">
                  <a16:creationId xmlns:a16="http://schemas.microsoft.com/office/drawing/2014/main" id="{16227562-BF5D-83F9-D5B4-4B47407053D4}"/>
                </a:ext>
              </a:extLst>
            </p:cNvPr>
            <p:cNvSpPr txBox="1"/>
            <p:nvPr/>
          </p:nvSpPr>
          <p:spPr>
            <a:xfrm>
              <a:off x="152400" y="2266950"/>
              <a:ext cx="3657600" cy="369332"/>
            </a:xfrm>
            <a:prstGeom prst="rect">
              <a:avLst/>
            </a:prstGeom>
            <a:noFill/>
          </p:spPr>
          <p:txBody>
            <a:bodyPr wrap="square" rtlCol="0">
              <a:spAutoFit/>
            </a:bodyPr>
            <a:lstStyle/>
            <a:p>
              <a:r>
                <a:rPr lang="en-US" dirty="0"/>
                <a:t>Format of the object label vector:</a:t>
              </a:r>
            </a:p>
          </p:txBody>
        </p:sp>
        <p:sp>
          <p:nvSpPr>
            <p:cNvPr id="20" name="TextBox 19">
              <a:extLst>
                <a:ext uri="{FF2B5EF4-FFF2-40B4-BE49-F238E27FC236}">
                  <a16:creationId xmlns:a16="http://schemas.microsoft.com/office/drawing/2014/main" id="{FDAF9ABD-AA25-4BFE-1685-00F1D956FA7B}"/>
                </a:ext>
              </a:extLst>
            </p:cNvPr>
            <p:cNvSpPr txBox="1"/>
            <p:nvPr/>
          </p:nvSpPr>
          <p:spPr>
            <a:xfrm>
              <a:off x="1056848" y="2571750"/>
              <a:ext cx="3506477" cy="2585323"/>
            </a:xfrm>
            <a:prstGeom prst="rect">
              <a:avLst/>
            </a:prstGeom>
            <a:noFill/>
          </p:spPr>
          <p:txBody>
            <a:bodyPr wrap="square">
              <a:spAutoFit/>
            </a:bodyPr>
            <a:lstStyle/>
            <a:p>
              <a:r>
                <a:rPr lang="en-US" sz="1600" dirty="0"/>
                <a:t>Pc = {0,1} -&gt; </a:t>
              </a:r>
              <a:r>
                <a:rPr lang="en-US" sz="1600" b="0" dirty="0">
                  <a:solidFill>
                    <a:schemeClr val="tx1"/>
                  </a:solidFill>
                </a:rPr>
                <a:t>Object is/not detected</a:t>
              </a:r>
            </a:p>
            <a:p>
              <a:r>
                <a:rPr lang="en-US" sz="1600" dirty="0"/>
                <a:t>x of the upper-left corner</a:t>
              </a:r>
            </a:p>
            <a:p>
              <a:r>
                <a:rPr lang="en-US" sz="1600" dirty="0"/>
                <a:t>y of the upper-left corner</a:t>
              </a:r>
            </a:p>
            <a:p>
              <a:r>
                <a:rPr lang="en-US" sz="1600" dirty="0"/>
                <a:t>x of the bottom-right corner</a:t>
              </a:r>
            </a:p>
            <a:p>
              <a:r>
                <a:rPr lang="en-US" sz="1600" dirty="0"/>
                <a:t>y of the bottom-right corner</a:t>
              </a:r>
            </a:p>
            <a:p>
              <a:r>
                <a:rPr lang="en-US" sz="1600" dirty="0"/>
                <a:t>c1 = {0,1} it is a pedestrian</a:t>
              </a:r>
            </a:p>
            <a:p>
              <a:r>
                <a:rPr lang="en-US" sz="1600" dirty="0"/>
                <a:t>c1 = {0,1} it is a car</a:t>
              </a:r>
            </a:p>
            <a:p>
              <a:r>
                <a:rPr lang="en-US" sz="1600" dirty="0"/>
                <a:t>c1 = {0,1} it is a motorcycle</a:t>
              </a:r>
            </a:p>
            <a:p>
              <a:r>
                <a:rPr lang="en-US" sz="1600" dirty="0"/>
                <a:t>c1 = {0,1} it is a crosswalk</a:t>
              </a:r>
            </a:p>
            <a:p>
              <a:endParaRPr lang="en-US" dirty="0"/>
            </a:p>
          </p:txBody>
        </p:sp>
        <p:grpSp>
          <p:nvGrpSpPr>
            <p:cNvPr id="22" name="Group 21">
              <a:extLst>
                <a:ext uri="{FF2B5EF4-FFF2-40B4-BE49-F238E27FC236}">
                  <a16:creationId xmlns:a16="http://schemas.microsoft.com/office/drawing/2014/main" id="{EE7BF3AF-C5DF-7112-C7C1-4D226135AF00}"/>
                </a:ext>
              </a:extLst>
            </p:cNvPr>
            <p:cNvGrpSpPr/>
            <p:nvPr/>
          </p:nvGrpSpPr>
          <p:grpSpPr>
            <a:xfrm>
              <a:off x="228599" y="2638070"/>
              <a:ext cx="768970" cy="2233922"/>
              <a:chOff x="4803289" y="852762"/>
              <a:chExt cx="768970" cy="2233922"/>
            </a:xfrm>
          </p:grpSpPr>
          <p:sp>
            <p:nvSpPr>
              <p:cNvPr id="9" name="TextBox 8">
                <a:extLst>
                  <a:ext uri="{FF2B5EF4-FFF2-40B4-BE49-F238E27FC236}">
                    <a16:creationId xmlns:a16="http://schemas.microsoft.com/office/drawing/2014/main" id="{7C63E7BF-4609-C6EC-4587-5A16E27318DE}"/>
                  </a:ext>
                </a:extLst>
              </p:cNvPr>
              <p:cNvSpPr txBox="1"/>
              <p:nvPr/>
            </p:nvSpPr>
            <p:spPr>
              <a:xfrm>
                <a:off x="4887736" y="852762"/>
                <a:ext cx="684523" cy="2215991"/>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Pc</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c2</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c3</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c</a:t>
                </a:r>
                <a:r>
                  <a:rPr lang="en-US" sz="1600" dirty="0"/>
                  <a:t>4</a:t>
                </a:r>
                <a:endParaRPr lang="en-US" sz="1600" b="0" dirty="0">
                  <a:solidFill>
                    <a:schemeClr val="tx1"/>
                  </a:solidFill>
                </a:endParaRPr>
              </a:p>
            </p:txBody>
          </p:sp>
          <p:sp>
            <p:nvSpPr>
              <p:cNvPr id="21" name="Double Bracket 20">
                <a:extLst>
                  <a:ext uri="{FF2B5EF4-FFF2-40B4-BE49-F238E27FC236}">
                    <a16:creationId xmlns:a16="http://schemas.microsoft.com/office/drawing/2014/main" id="{966DF8BD-E27E-7F23-9906-0A934343577D}"/>
                  </a:ext>
                </a:extLst>
              </p:cNvPr>
              <p:cNvSpPr/>
              <p:nvPr/>
            </p:nvSpPr>
            <p:spPr bwMode="auto">
              <a:xfrm>
                <a:off x="4803289" y="899896"/>
                <a:ext cx="768970" cy="2186788"/>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grpSp>
        <p:nvGrpSpPr>
          <p:cNvPr id="8" name="Group 7">
            <a:extLst>
              <a:ext uri="{FF2B5EF4-FFF2-40B4-BE49-F238E27FC236}">
                <a16:creationId xmlns:a16="http://schemas.microsoft.com/office/drawing/2014/main" id="{9895E6DB-668E-FF9B-BF58-1FD4251FF635}"/>
              </a:ext>
            </a:extLst>
          </p:cNvPr>
          <p:cNvGrpSpPr/>
          <p:nvPr/>
        </p:nvGrpSpPr>
        <p:grpSpPr>
          <a:xfrm>
            <a:off x="5711632" y="938014"/>
            <a:ext cx="1676401" cy="1442895"/>
            <a:chOff x="1128612" y="1890853"/>
            <a:chExt cx="1676401" cy="1442895"/>
          </a:xfrm>
        </p:grpSpPr>
        <p:pic>
          <p:nvPicPr>
            <p:cNvPr id="11" name="Picture 10" descr="Cars on the road with trees&#10;&#10;Description automatically generated">
              <a:extLst>
                <a:ext uri="{FF2B5EF4-FFF2-40B4-BE49-F238E27FC236}">
                  <a16:creationId xmlns:a16="http://schemas.microsoft.com/office/drawing/2014/main" id="{C2D1249F-A57D-461E-1D72-008E499475E4}"/>
                </a:ext>
              </a:extLst>
            </p:cNvPr>
            <p:cNvPicPr>
              <a:picLocks noChangeAspect="1"/>
            </p:cNvPicPr>
            <p:nvPr/>
          </p:nvPicPr>
          <p:blipFill rotWithShape="1">
            <a:blip r:embed="rId2">
              <a:extLst>
                <a:ext uri="{28A0092B-C50C-407E-A947-70E740481C1C}">
                  <a14:useLocalDpi xmlns:a14="http://schemas.microsoft.com/office/drawing/2010/main" val="0"/>
                </a:ext>
              </a:extLst>
            </a:blip>
            <a:srcRect l="34163" t="14416" r="7170"/>
            <a:stretch/>
          </p:blipFill>
          <p:spPr>
            <a:xfrm>
              <a:off x="1128612" y="1890853"/>
              <a:ext cx="1676401" cy="1442895"/>
            </a:xfrm>
            <a:prstGeom prst="rect">
              <a:avLst/>
            </a:prstGeom>
          </p:spPr>
        </p:pic>
        <p:sp>
          <p:nvSpPr>
            <p:cNvPr id="16" name="Rectangle 15">
              <a:extLst>
                <a:ext uri="{FF2B5EF4-FFF2-40B4-BE49-F238E27FC236}">
                  <a16:creationId xmlns:a16="http://schemas.microsoft.com/office/drawing/2014/main" id="{C982A4A9-BC2F-6A9A-56DE-44E14E204268}"/>
                </a:ext>
              </a:extLst>
            </p:cNvPr>
            <p:cNvSpPr/>
            <p:nvPr/>
          </p:nvSpPr>
          <p:spPr bwMode="auto">
            <a:xfrm>
              <a:off x="1472958" y="2427415"/>
              <a:ext cx="764757" cy="625456"/>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grpSp>
        <p:nvGrpSpPr>
          <p:cNvPr id="36" name="Group 35">
            <a:extLst>
              <a:ext uri="{FF2B5EF4-FFF2-40B4-BE49-F238E27FC236}">
                <a16:creationId xmlns:a16="http://schemas.microsoft.com/office/drawing/2014/main" id="{D7E2C1AC-3911-40D8-AB7D-7DA10B2655B7}"/>
              </a:ext>
            </a:extLst>
          </p:cNvPr>
          <p:cNvGrpSpPr/>
          <p:nvPr/>
        </p:nvGrpSpPr>
        <p:grpSpPr>
          <a:xfrm>
            <a:off x="5249547" y="2500538"/>
            <a:ext cx="3361053" cy="2308324"/>
            <a:chOff x="5249547" y="2500538"/>
            <a:chExt cx="3361053" cy="2308324"/>
          </a:xfrm>
        </p:grpSpPr>
        <p:grpSp>
          <p:nvGrpSpPr>
            <p:cNvPr id="24" name="Group 23">
              <a:extLst>
                <a:ext uri="{FF2B5EF4-FFF2-40B4-BE49-F238E27FC236}">
                  <a16:creationId xmlns:a16="http://schemas.microsoft.com/office/drawing/2014/main" id="{7C5A88F6-D4C6-7F28-BBF3-06E6F9BF201D}"/>
                </a:ext>
              </a:extLst>
            </p:cNvPr>
            <p:cNvGrpSpPr/>
            <p:nvPr/>
          </p:nvGrpSpPr>
          <p:grpSpPr>
            <a:xfrm>
              <a:off x="5249547" y="2557869"/>
              <a:ext cx="438551" cy="2233922"/>
              <a:chOff x="5031884" y="852762"/>
              <a:chExt cx="335286" cy="2233922"/>
            </a:xfrm>
          </p:grpSpPr>
          <p:sp>
            <p:nvSpPr>
              <p:cNvPr id="25" name="TextBox 24">
                <a:extLst>
                  <a:ext uri="{FF2B5EF4-FFF2-40B4-BE49-F238E27FC236}">
                    <a16:creationId xmlns:a16="http://schemas.microsoft.com/office/drawing/2014/main" id="{EBA522BF-D5F1-D2F6-4B48-529D2038A07C}"/>
                  </a:ext>
                </a:extLst>
              </p:cNvPr>
              <p:cNvSpPr txBox="1"/>
              <p:nvPr/>
            </p:nvSpPr>
            <p:spPr>
              <a:xfrm>
                <a:off x="5105400" y="852762"/>
                <a:ext cx="261770" cy="2215991"/>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1</a:t>
                </a:r>
              </a:p>
              <a:p>
                <a:pPr defTabSz="685800" fontAlgn="auto">
                  <a:spcBef>
                    <a:spcPts val="0"/>
                  </a:spcBef>
                  <a:spcAft>
                    <a:spcPts val="0"/>
                  </a:spcAft>
                  <a:defRPr/>
                </a:pPr>
                <a:r>
                  <a:rPr lang="en-US" sz="1600" dirty="0"/>
                  <a:t>15</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22</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46</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47</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0</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0</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a:t>
                </a:r>
              </a:p>
            </p:txBody>
          </p:sp>
          <p:sp>
            <p:nvSpPr>
              <p:cNvPr id="26" name="Double Bracket 25">
                <a:extLst>
                  <a:ext uri="{FF2B5EF4-FFF2-40B4-BE49-F238E27FC236}">
                    <a16:creationId xmlns:a16="http://schemas.microsoft.com/office/drawing/2014/main" id="{90F352C1-47CB-3758-4595-ED6132D0A35E}"/>
                  </a:ext>
                </a:extLst>
              </p:cNvPr>
              <p:cNvSpPr/>
              <p:nvPr/>
            </p:nvSpPr>
            <p:spPr bwMode="auto">
              <a:xfrm>
                <a:off x="5031890" y="899896"/>
                <a:ext cx="335280" cy="2186788"/>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sp>
          <p:nvSpPr>
            <p:cNvPr id="32" name="TextBox 31">
              <a:extLst>
                <a:ext uri="{FF2B5EF4-FFF2-40B4-BE49-F238E27FC236}">
                  <a16:creationId xmlns:a16="http://schemas.microsoft.com/office/drawing/2014/main" id="{27A49BDB-7908-084D-D6AD-9507AF4BC256}"/>
                </a:ext>
              </a:extLst>
            </p:cNvPr>
            <p:cNvSpPr txBox="1"/>
            <p:nvPr/>
          </p:nvSpPr>
          <p:spPr>
            <a:xfrm>
              <a:off x="5784244" y="2500538"/>
              <a:ext cx="2826356" cy="2308324"/>
            </a:xfrm>
            <a:prstGeom prst="rect">
              <a:avLst/>
            </a:prstGeom>
            <a:noFill/>
          </p:spPr>
          <p:txBody>
            <a:bodyPr wrap="square">
              <a:spAutoFit/>
            </a:bodyPr>
            <a:lstStyle/>
            <a:p>
              <a:r>
                <a:rPr lang="en-US" sz="1600" dirty="0"/>
                <a:t>Object is here</a:t>
              </a:r>
            </a:p>
            <a:p>
              <a:r>
                <a:rPr lang="en-US" sz="1600" dirty="0"/>
                <a:t>x of the upper-left corner</a:t>
              </a:r>
            </a:p>
            <a:p>
              <a:r>
                <a:rPr lang="en-US" sz="1600" dirty="0"/>
                <a:t>y of the upper-left corner</a:t>
              </a:r>
            </a:p>
            <a:p>
              <a:r>
                <a:rPr lang="en-US" sz="1600" dirty="0"/>
                <a:t>x of the bottom-right corner</a:t>
              </a:r>
            </a:p>
            <a:p>
              <a:r>
                <a:rPr lang="en-US" sz="1600" dirty="0"/>
                <a:t>y of the bottom-right corner</a:t>
              </a:r>
            </a:p>
            <a:p>
              <a:r>
                <a:rPr lang="en-US" sz="1600" dirty="0"/>
                <a:t>not a pedestrian</a:t>
              </a:r>
            </a:p>
            <a:p>
              <a:r>
                <a:rPr lang="en-US" sz="1600" dirty="0"/>
                <a:t>a car</a:t>
              </a:r>
            </a:p>
            <a:p>
              <a:r>
                <a:rPr lang="en-US" sz="1600" dirty="0"/>
                <a:t>not a motorcycle</a:t>
              </a:r>
            </a:p>
            <a:p>
              <a:r>
                <a:rPr lang="en-US" sz="1600" dirty="0"/>
                <a:t>not a crosswalk</a:t>
              </a:r>
            </a:p>
          </p:txBody>
        </p:sp>
      </p:grpSp>
      <p:sp>
        <p:nvSpPr>
          <p:cNvPr id="33" name="Right Brace 32">
            <a:extLst>
              <a:ext uri="{FF2B5EF4-FFF2-40B4-BE49-F238E27FC236}">
                <a16:creationId xmlns:a16="http://schemas.microsoft.com/office/drawing/2014/main" id="{AA9BC8B7-62B1-9309-D105-3D4C6E148163}"/>
              </a:ext>
            </a:extLst>
          </p:cNvPr>
          <p:cNvSpPr/>
          <p:nvPr/>
        </p:nvSpPr>
        <p:spPr bwMode="auto">
          <a:xfrm>
            <a:off x="3631087" y="3910296"/>
            <a:ext cx="177187" cy="910710"/>
          </a:xfrm>
          <a:prstGeom prst="rightBrace">
            <a:avLst>
              <a:gd name="adj1" fmla="val 41130"/>
              <a:gd name="adj2" fmla="val 50908"/>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sp>
        <p:nvSpPr>
          <p:cNvPr id="34" name="TextBox 33">
            <a:extLst>
              <a:ext uri="{FF2B5EF4-FFF2-40B4-BE49-F238E27FC236}">
                <a16:creationId xmlns:a16="http://schemas.microsoft.com/office/drawing/2014/main" id="{A4FBD319-881E-470F-8F9C-F6325621BDC2}"/>
              </a:ext>
            </a:extLst>
          </p:cNvPr>
          <p:cNvSpPr txBox="1"/>
          <p:nvPr/>
        </p:nvSpPr>
        <p:spPr>
          <a:xfrm>
            <a:off x="76199" y="912913"/>
            <a:ext cx="1876671" cy="369332"/>
          </a:xfrm>
          <a:prstGeom prst="rect">
            <a:avLst/>
          </a:prstGeom>
          <a:noFill/>
        </p:spPr>
        <p:txBody>
          <a:bodyPr wrap="square" rtlCol="0">
            <a:spAutoFit/>
          </a:bodyPr>
          <a:lstStyle/>
          <a:p>
            <a:pPr algn="ctr"/>
            <a:r>
              <a:rPr lang="en-US" dirty="0"/>
              <a:t>Object classifier</a:t>
            </a:r>
          </a:p>
        </p:txBody>
      </p:sp>
      <p:sp>
        <p:nvSpPr>
          <p:cNvPr id="35" name="TextBox 34">
            <a:extLst>
              <a:ext uri="{FF2B5EF4-FFF2-40B4-BE49-F238E27FC236}">
                <a16:creationId xmlns:a16="http://schemas.microsoft.com/office/drawing/2014/main" id="{047C6208-C2EB-602F-CDFE-685DEE5016EB}"/>
              </a:ext>
            </a:extLst>
          </p:cNvPr>
          <p:cNvSpPr txBox="1"/>
          <p:nvPr/>
        </p:nvSpPr>
        <p:spPr>
          <a:xfrm>
            <a:off x="1952870" y="887085"/>
            <a:ext cx="1552330" cy="1323439"/>
          </a:xfrm>
          <a:prstGeom prst="rect">
            <a:avLst/>
          </a:prstGeom>
          <a:noFill/>
          <a:ln w="12700">
            <a:solidFill>
              <a:schemeClr val="tx1"/>
            </a:solidFill>
          </a:ln>
        </p:spPr>
        <p:txBody>
          <a:bodyPr wrap="square" rtlCol="0">
            <a:spAutoFit/>
          </a:bodyPr>
          <a:lstStyle/>
          <a:p>
            <a:r>
              <a:rPr lang="en-US" sz="1600" dirty="0"/>
              <a:t>0 – no object</a:t>
            </a:r>
          </a:p>
          <a:p>
            <a:r>
              <a:rPr lang="en-US" sz="1600" dirty="0"/>
              <a:t>1 – pedestrian</a:t>
            </a:r>
          </a:p>
          <a:p>
            <a:r>
              <a:rPr lang="en-US" sz="1600" dirty="0"/>
              <a:t>2 – car</a:t>
            </a:r>
          </a:p>
          <a:p>
            <a:r>
              <a:rPr lang="en-US" sz="1600" dirty="0"/>
              <a:t>3 – motorcycle</a:t>
            </a:r>
          </a:p>
          <a:p>
            <a:r>
              <a:rPr lang="en-US" sz="1600" dirty="0"/>
              <a:t>4 – crosswalk</a:t>
            </a:r>
          </a:p>
        </p:txBody>
      </p:sp>
    </p:spTree>
    <p:extLst>
      <p:ext uri="{BB962C8B-B14F-4D97-AF65-F5344CB8AC3E}">
        <p14:creationId xmlns:p14="http://schemas.microsoft.com/office/powerpoint/2010/main" val="142664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4DAD-7863-FA19-2E48-19C11A7DBDAC}"/>
              </a:ext>
            </a:extLst>
          </p:cNvPr>
          <p:cNvSpPr>
            <a:spLocks noGrp="1"/>
          </p:cNvSpPr>
          <p:nvPr>
            <p:ph type="title"/>
          </p:nvPr>
        </p:nvSpPr>
        <p:spPr>
          <a:xfrm>
            <a:off x="1600200" y="285750"/>
            <a:ext cx="6516682" cy="490538"/>
          </a:xfrm>
        </p:spPr>
        <p:txBody>
          <a:bodyPr/>
          <a:lstStyle/>
          <a:p>
            <a:r>
              <a:rPr lang="en-US" dirty="0"/>
              <a:t>In </a:t>
            </a:r>
            <a:r>
              <a:rPr lang="en-US"/>
              <a:t>This Chapter</a:t>
            </a:r>
            <a:endParaRPr lang="en-US" dirty="0"/>
          </a:p>
        </p:txBody>
      </p:sp>
      <p:sp>
        <p:nvSpPr>
          <p:cNvPr id="3" name="Content Placeholder 2">
            <a:extLst>
              <a:ext uri="{FF2B5EF4-FFF2-40B4-BE49-F238E27FC236}">
                <a16:creationId xmlns:a16="http://schemas.microsoft.com/office/drawing/2014/main" id="{4F609D82-AA31-3841-69F7-992935A5B109}"/>
              </a:ext>
            </a:extLst>
          </p:cNvPr>
          <p:cNvSpPr>
            <a:spLocks noGrp="1"/>
          </p:cNvSpPr>
          <p:nvPr>
            <p:ph idx="1"/>
          </p:nvPr>
        </p:nvSpPr>
        <p:spPr>
          <a:xfrm>
            <a:off x="1600200" y="1352550"/>
            <a:ext cx="5887241" cy="2311629"/>
          </a:xfrm>
        </p:spPr>
        <p:txBody>
          <a:bodyPr/>
          <a:lstStyle/>
          <a:p>
            <a:r>
              <a:rPr lang="en-US" dirty="0"/>
              <a:t>Object localization and detection</a:t>
            </a:r>
          </a:p>
          <a:p>
            <a:r>
              <a:rPr lang="en-US" dirty="0"/>
              <a:t>Landmark detection</a:t>
            </a:r>
          </a:p>
          <a:p>
            <a:r>
              <a:rPr lang="en-US" dirty="0"/>
              <a:t>Evaluating Object Localization and Detection</a:t>
            </a:r>
          </a:p>
          <a:p>
            <a:r>
              <a:rPr lang="en-US" dirty="0"/>
              <a:t>Intersection over union</a:t>
            </a:r>
          </a:p>
          <a:p>
            <a:r>
              <a:rPr lang="en-US" dirty="0"/>
              <a:t>Convolutional sliding window</a:t>
            </a:r>
          </a:p>
          <a:p>
            <a:r>
              <a:rPr lang="en-US" dirty="0"/>
              <a:t>YOLO and SDD</a:t>
            </a:r>
          </a:p>
          <a:p>
            <a:r>
              <a:rPr lang="en-US" dirty="0"/>
              <a:t>Non-max suppression</a:t>
            </a:r>
          </a:p>
          <a:p>
            <a:endParaRPr lang="en-US" dirty="0"/>
          </a:p>
        </p:txBody>
      </p:sp>
    </p:spTree>
    <p:extLst>
      <p:ext uri="{BB962C8B-B14F-4D97-AF65-F5344CB8AC3E}">
        <p14:creationId xmlns:p14="http://schemas.microsoft.com/office/powerpoint/2010/main" val="294269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6AC0-92A1-D8FE-5BE5-D703B6E0BE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DD202-3A2F-D8FC-62EE-BDBA8AF8DE38}"/>
              </a:ext>
            </a:extLst>
          </p:cNvPr>
          <p:cNvSpPr>
            <a:spLocks noGrp="1"/>
          </p:cNvSpPr>
          <p:nvPr>
            <p:ph type="title"/>
          </p:nvPr>
        </p:nvSpPr>
        <p:spPr>
          <a:xfrm>
            <a:off x="1090311" y="285750"/>
            <a:ext cx="7977490" cy="490538"/>
          </a:xfrm>
        </p:spPr>
        <p:txBody>
          <a:bodyPr/>
          <a:lstStyle/>
          <a:p>
            <a:r>
              <a:rPr lang="en-US" dirty="0"/>
              <a:t>Defining the Target Label – Boolean Classifier</a:t>
            </a:r>
          </a:p>
        </p:txBody>
      </p:sp>
      <p:sp>
        <p:nvSpPr>
          <p:cNvPr id="6" name="TextBox 5">
            <a:extLst>
              <a:ext uri="{FF2B5EF4-FFF2-40B4-BE49-F238E27FC236}">
                <a16:creationId xmlns:a16="http://schemas.microsoft.com/office/drawing/2014/main" id="{2B789D9E-2BEC-E50D-160A-1AB3BE5E25DE}"/>
              </a:ext>
            </a:extLst>
          </p:cNvPr>
          <p:cNvSpPr txBox="1"/>
          <p:nvPr/>
        </p:nvSpPr>
        <p:spPr>
          <a:xfrm>
            <a:off x="76199" y="912913"/>
            <a:ext cx="1876671" cy="369332"/>
          </a:xfrm>
          <a:prstGeom prst="rect">
            <a:avLst/>
          </a:prstGeom>
          <a:noFill/>
        </p:spPr>
        <p:txBody>
          <a:bodyPr wrap="square" rtlCol="0">
            <a:spAutoFit/>
          </a:bodyPr>
          <a:lstStyle/>
          <a:p>
            <a:pPr algn="ctr"/>
            <a:r>
              <a:rPr lang="en-US" dirty="0"/>
              <a:t>Object classifier</a:t>
            </a:r>
          </a:p>
        </p:txBody>
      </p:sp>
      <p:sp>
        <p:nvSpPr>
          <p:cNvPr id="17" name="TextBox 16">
            <a:extLst>
              <a:ext uri="{FF2B5EF4-FFF2-40B4-BE49-F238E27FC236}">
                <a16:creationId xmlns:a16="http://schemas.microsoft.com/office/drawing/2014/main" id="{CDC44AB2-48DC-61BD-E6E8-F2A87D90CA74}"/>
              </a:ext>
            </a:extLst>
          </p:cNvPr>
          <p:cNvSpPr txBox="1"/>
          <p:nvPr/>
        </p:nvSpPr>
        <p:spPr>
          <a:xfrm>
            <a:off x="1952870" y="887085"/>
            <a:ext cx="1552330" cy="1323439"/>
          </a:xfrm>
          <a:prstGeom prst="rect">
            <a:avLst/>
          </a:prstGeom>
          <a:noFill/>
          <a:ln w="12700">
            <a:solidFill>
              <a:schemeClr val="tx1"/>
            </a:solidFill>
          </a:ln>
        </p:spPr>
        <p:txBody>
          <a:bodyPr wrap="square" rtlCol="0">
            <a:spAutoFit/>
          </a:bodyPr>
          <a:lstStyle/>
          <a:p>
            <a:r>
              <a:rPr lang="en-US" sz="1600" dirty="0"/>
              <a:t>0 – no object</a:t>
            </a:r>
          </a:p>
          <a:p>
            <a:r>
              <a:rPr lang="en-US" sz="1600" dirty="0"/>
              <a:t>1 – pedestrian</a:t>
            </a:r>
          </a:p>
          <a:p>
            <a:r>
              <a:rPr lang="en-US" sz="1600" dirty="0"/>
              <a:t>2 – car</a:t>
            </a:r>
          </a:p>
          <a:p>
            <a:r>
              <a:rPr lang="en-US" sz="1600" dirty="0"/>
              <a:t>3 – motorcycle</a:t>
            </a:r>
          </a:p>
          <a:p>
            <a:r>
              <a:rPr lang="en-US" sz="1600" dirty="0"/>
              <a:t>4 – crosswalk</a:t>
            </a:r>
          </a:p>
        </p:txBody>
      </p:sp>
      <p:grpSp>
        <p:nvGrpSpPr>
          <p:cNvPr id="19" name="Group 18">
            <a:extLst>
              <a:ext uri="{FF2B5EF4-FFF2-40B4-BE49-F238E27FC236}">
                <a16:creationId xmlns:a16="http://schemas.microsoft.com/office/drawing/2014/main" id="{0086E0EF-7934-B6D9-A567-6F68B53841AF}"/>
              </a:ext>
            </a:extLst>
          </p:cNvPr>
          <p:cNvGrpSpPr/>
          <p:nvPr/>
        </p:nvGrpSpPr>
        <p:grpSpPr>
          <a:xfrm>
            <a:off x="5249552" y="2500538"/>
            <a:ext cx="3017520" cy="2308324"/>
            <a:chOff x="5249552" y="2500538"/>
            <a:chExt cx="3017520" cy="2308324"/>
          </a:xfrm>
        </p:grpSpPr>
        <p:grpSp>
          <p:nvGrpSpPr>
            <p:cNvPr id="24" name="Group 23">
              <a:extLst>
                <a:ext uri="{FF2B5EF4-FFF2-40B4-BE49-F238E27FC236}">
                  <a16:creationId xmlns:a16="http://schemas.microsoft.com/office/drawing/2014/main" id="{EC483F08-1F12-3F4F-7100-F9BA4D26F2EF}"/>
                </a:ext>
              </a:extLst>
            </p:cNvPr>
            <p:cNvGrpSpPr/>
            <p:nvPr/>
          </p:nvGrpSpPr>
          <p:grpSpPr>
            <a:xfrm>
              <a:off x="5249552" y="2557869"/>
              <a:ext cx="438543" cy="2233922"/>
              <a:chOff x="5031890" y="852762"/>
              <a:chExt cx="335280" cy="2233922"/>
            </a:xfrm>
          </p:grpSpPr>
          <p:sp>
            <p:nvSpPr>
              <p:cNvPr id="25" name="TextBox 24">
                <a:extLst>
                  <a:ext uri="{FF2B5EF4-FFF2-40B4-BE49-F238E27FC236}">
                    <a16:creationId xmlns:a16="http://schemas.microsoft.com/office/drawing/2014/main" id="{0327D08E-241B-2594-98C5-B96DB4F8E77E}"/>
                  </a:ext>
                </a:extLst>
              </p:cNvPr>
              <p:cNvSpPr txBox="1"/>
              <p:nvPr/>
            </p:nvSpPr>
            <p:spPr>
              <a:xfrm>
                <a:off x="5105400" y="852762"/>
                <a:ext cx="261770" cy="2215991"/>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0</a:t>
                </a:r>
              </a:p>
              <a:p>
                <a:pPr defTabSz="685800" fontAlgn="auto">
                  <a:spcBef>
                    <a:spcPts val="0"/>
                  </a:spcBef>
                  <a:spcAft>
                    <a:spcPts val="0"/>
                  </a:spcAft>
                  <a:defRPr/>
                </a:pPr>
                <a:r>
                  <a:rPr lang="en-US" sz="1600" b="0" dirty="0">
                    <a:solidFill>
                      <a:schemeClr val="tx1"/>
                    </a:solidFill>
                  </a:rPr>
                  <a:t>?</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b="0" dirty="0">
                    <a:solidFill>
                      <a:schemeClr val="tx1"/>
                    </a:solidFill>
                  </a:rPr>
                  <a:t>?</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b="0" dirty="0">
                    <a:solidFill>
                      <a:schemeClr val="tx1"/>
                    </a:solidFill>
                  </a:rPr>
                  <a:t>?</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b="0" dirty="0">
                    <a:solidFill>
                      <a:schemeClr val="tx1"/>
                    </a:solidFill>
                  </a:rPr>
                  <a:t>?</a:t>
                </a:r>
              </a:p>
              <a:p>
                <a:pPr defTabSz="685800" fontAlgn="auto">
                  <a:spcBef>
                    <a:spcPts val="0"/>
                  </a:spcBef>
                  <a:spcAft>
                    <a:spcPts val="0"/>
                  </a:spcAft>
                  <a:defRPr/>
                </a:pPr>
                <a:r>
                  <a:rPr lang="en-US" sz="1600" dirty="0"/>
                  <a:t>?</a:t>
                </a:r>
                <a:endParaRPr lang="en-US" sz="1600" b="0" dirty="0">
                  <a:solidFill>
                    <a:schemeClr val="tx1"/>
                  </a:solidFill>
                </a:endParaRPr>
              </a:p>
            </p:txBody>
          </p:sp>
          <p:sp>
            <p:nvSpPr>
              <p:cNvPr id="26" name="Double Bracket 25">
                <a:extLst>
                  <a:ext uri="{FF2B5EF4-FFF2-40B4-BE49-F238E27FC236}">
                    <a16:creationId xmlns:a16="http://schemas.microsoft.com/office/drawing/2014/main" id="{35A92895-96DD-A75C-AFB5-460C4FEDEC44}"/>
                  </a:ext>
                </a:extLst>
              </p:cNvPr>
              <p:cNvSpPr/>
              <p:nvPr/>
            </p:nvSpPr>
            <p:spPr bwMode="auto">
              <a:xfrm>
                <a:off x="5031890" y="899896"/>
                <a:ext cx="335280" cy="2186788"/>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sp>
          <p:nvSpPr>
            <p:cNvPr id="32" name="TextBox 31">
              <a:extLst>
                <a:ext uri="{FF2B5EF4-FFF2-40B4-BE49-F238E27FC236}">
                  <a16:creationId xmlns:a16="http://schemas.microsoft.com/office/drawing/2014/main" id="{A592AE53-BA5B-1D25-A17C-D98A83655B1B}"/>
                </a:ext>
              </a:extLst>
            </p:cNvPr>
            <p:cNvSpPr txBox="1"/>
            <p:nvPr/>
          </p:nvSpPr>
          <p:spPr>
            <a:xfrm>
              <a:off x="5784244" y="2500538"/>
              <a:ext cx="2482828" cy="2308324"/>
            </a:xfrm>
            <a:prstGeom prst="rect">
              <a:avLst/>
            </a:prstGeom>
            <a:noFill/>
          </p:spPr>
          <p:txBody>
            <a:bodyPr wrap="square">
              <a:spAutoFit/>
            </a:bodyPr>
            <a:lstStyle/>
            <a:p>
              <a:r>
                <a:rPr lang="en-US" sz="1600" dirty="0"/>
                <a:t>Object is not here</a:t>
              </a:r>
            </a:p>
            <a:p>
              <a:r>
                <a:rPr lang="en-US" sz="1600" dirty="0"/>
                <a:t>No x for upper-left corner</a:t>
              </a:r>
            </a:p>
            <a:p>
              <a:r>
                <a:rPr lang="en-US" sz="1600" dirty="0"/>
                <a:t>No y for upper-left corner</a:t>
              </a:r>
            </a:p>
            <a:p>
              <a:r>
                <a:rPr lang="en-US" sz="1600" dirty="0"/>
                <a:t>No width</a:t>
              </a:r>
            </a:p>
            <a:p>
              <a:r>
                <a:rPr lang="en-US" sz="1600" dirty="0"/>
                <a:t>No height</a:t>
              </a:r>
            </a:p>
            <a:p>
              <a:r>
                <a:rPr lang="en-US" sz="1600" dirty="0"/>
                <a:t>Not classified</a:t>
              </a:r>
            </a:p>
            <a:p>
              <a:r>
                <a:rPr lang="en-US" sz="1600" dirty="0"/>
                <a:t>Not classified</a:t>
              </a:r>
            </a:p>
            <a:p>
              <a:r>
                <a:rPr lang="en-US" sz="1600" dirty="0"/>
                <a:t>Not classified</a:t>
              </a:r>
            </a:p>
            <a:p>
              <a:r>
                <a:rPr lang="en-US" sz="1600" dirty="0"/>
                <a:t>Not classified</a:t>
              </a:r>
            </a:p>
          </p:txBody>
        </p:sp>
      </p:grpSp>
      <p:sp>
        <p:nvSpPr>
          <p:cNvPr id="33" name="Right Brace 32">
            <a:extLst>
              <a:ext uri="{FF2B5EF4-FFF2-40B4-BE49-F238E27FC236}">
                <a16:creationId xmlns:a16="http://schemas.microsoft.com/office/drawing/2014/main" id="{7D853E67-B68A-ECAB-C68F-3A50B7987386}"/>
              </a:ext>
            </a:extLst>
          </p:cNvPr>
          <p:cNvSpPr/>
          <p:nvPr/>
        </p:nvSpPr>
        <p:spPr bwMode="auto">
          <a:xfrm>
            <a:off x="3632813" y="3881081"/>
            <a:ext cx="177187" cy="910710"/>
          </a:xfrm>
          <a:prstGeom prst="rightBrace">
            <a:avLst>
              <a:gd name="adj1" fmla="val 41130"/>
              <a:gd name="adj2" fmla="val 50908"/>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pic>
        <p:nvPicPr>
          <p:cNvPr id="7" name="Picture 6" descr="A road with trees and mountains in the background&#10;&#10;Description automatically generated">
            <a:extLst>
              <a:ext uri="{FF2B5EF4-FFF2-40B4-BE49-F238E27FC236}">
                <a16:creationId xmlns:a16="http://schemas.microsoft.com/office/drawing/2014/main" id="{D2CB0007-C0C6-9E91-AD78-526ADB584405}"/>
              </a:ext>
            </a:extLst>
          </p:cNvPr>
          <p:cNvPicPr>
            <a:picLocks noChangeAspect="1"/>
          </p:cNvPicPr>
          <p:nvPr/>
        </p:nvPicPr>
        <p:blipFill rotWithShape="1">
          <a:blip r:embed="rId2">
            <a:extLst>
              <a:ext uri="{28A0092B-C50C-407E-A947-70E740481C1C}">
                <a14:useLocalDpi xmlns:a14="http://schemas.microsoft.com/office/drawing/2010/main" val="0"/>
              </a:ext>
            </a:extLst>
          </a:blip>
          <a:srcRect l="28379" t="12886" r="12841" b="25258"/>
          <a:stretch/>
        </p:blipFill>
        <p:spPr>
          <a:xfrm>
            <a:off x="5715001" y="912913"/>
            <a:ext cx="1674717" cy="1403889"/>
          </a:xfrm>
          <a:prstGeom prst="rect">
            <a:avLst/>
          </a:prstGeom>
        </p:spPr>
      </p:pic>
      <p:grpSp>
        <p:nvGrpSpPr>
          <p:cNvPr id="10" name="Group 9">
            <a:extLst>
              <a:ext uri="{FF2B5EF4-FFF2-40B4-BE49-F238E27FC236}">
                <a16:creationId xmlns:a16="http://schemas.microsoft.com/office/drawing/2014/main" id="{62D518F5-24F9-FCF1-62FC-CD2E1A192452}"/>
              </a:ext>
            </a:extLst>
          </p:cNvPr>
          <p:cNvGrpSpPr/>
          <p:nvPr/>
        </p:nvGrpSpPr>
        <p:grpSpPr>
          <a:xfrm>
            <a:off x="152400" y="2266950"/>
            <a:ext cx="4410925" cy="2890123"/>
            <a:chOff x="152400" y="2266950"/>
            <a:chExt cx="4410925" cy="2890123"/>
          </a:xfrm>
        </p:grpSpPr>
        <p:sp>
          <p:nvSpPr>
            <p:cNvPr id="12" name="TextBox 11">
              <a:extLst>
                <a:ext uri="{FF2B5EF4-FFF2-40B4-BE49-F238E27FC236}">
                  <a16:creationId xmlns:a16="http://schemas.microsoft.com/office/drawing/2014/main" id="{0956A934-2FF0-8F46-EE03-5BA52CC323C5}"/>
                </a:ext>
              </a:extLst>
            </p:cNvPr>
            <p:cNvSpPr txBox="1"/>
            <p:nvPr/>
          </p:nvSpPr>
          <p:spPr>
            <a:xfrm>
              <a:off x="152400" y="2266950"/>
              <a:ext cx="3657600" cy="369332"/>
            </a:xfrm>
            <a:prstGeom prst="rect">
              <a:avLst/>
            </a:prstGeom>
            <a:noFill/>
          </p:spPr>
          <p:txBody>
            <a:bodyPr wrap="square" rtlCol="0">
              <a:spAutoFit/>
            </a:bodyPr>
            <a:lstStyle/>
            <a:p>
              <a:r>
                <a:rPr lang="en-US" dirty="0"/>
                <a:t>Format of the object label vector:</a:t>
              </a:r>
            </a:p>
          </p:txBody>
        </p:sp>
        <p:sp>
          <p:nvSpPr>
            <p:cNvPr id="13" name="TextBox 12">
              <a:extLst>
                <a:ext uri="{FF2B5EF4-FFF2-40B4-BE49-F238E27FC236}">
                  <a16:creationId xmlns:a16="http://schemas.microsoft.com/office/drawing/2014/main" id="{9460293E-C025-CD82-2921-7C0CC47EAFC2}"/>
                </a:ext>
              </a:extLst>
            </p:cNvPr>
            <p:cNvSpPr txBox="1"/>
            <p:nvPr/>
          </p:nvSpPr>
          <p:spPr>
            <a:xfrm>
              <a:off x="1056848" y="2571750"/>
              <a:ext cx="3506477" cy="2585323"/>
            </a:xfrm>
            <a:prstGeom prst="rect">
              <a:avLst/>
            </a:prstGeom>
            <a:noFill/>
          </p:spPr>
          <p:txBody>
            <a:bodyPr wrap="square">
              <a:spAutoFit/>
            </a:bodyPr>
            <a:lstStyle/>
            <a:p>
              <a:r>
                <a:rPr lang="en-US" sz="1600" dirty="0"/>
                <a:t>Pc = {0,1} -&gt; </a:t>
              </a:r>
              <a:r>
                <a:rPr lang="en-US" sz="1600" b="0" dirty="0">
                  <a:solidFill>
                    <a:schemeClr val="tx1"/>
                  </a:solidFill>
                </a:rPr>
                <a:t>Object is/not detected</a:t>
              </a:r>
            </a:p>
            <a:p>
              <a:r>
                <a:rPr lang="en-US" sz="1600" dirty="0"/>
                <a:t>x of the upper-left corner</a:t>
              </a:r>
            </a:p>
            <a:p>
              <a:r>
                <a:rPr lang="en-US" sz="1600" dirty="0"/>
                <a:t>y of the upper-left corner</a:t>
              </a:r>
            </a:p>
            <a:p>
              <a:r>
                <a:rPr lang="en-US" sz="1600" dirty="0"/>
                <a:t>x of the bottom-right corner</a:t>
              </a:r>
            </a:p>
            <a:p>
              <a:r>
                <a:rPr lang="en-US" sz="1600" dirty="0"/>
                <a:t>y of the bottom-right corner</a:t>
              </a:r>
            </a:p>
            <a:p>
              <a:r>
                <a:rPr lang="en-US" sz="1600" dirty="0"/>
                <a:t>c₁ = {0,1} it is a pedestrian</a:t>
              </a:r>
            </a:p>
            <a:p>
              <a:r>
                <a:rPr lang="en-US" sz="1600" dirty="0"/>
                <a:t>c₂ = {0,1} it is a car</a:t>
              </a:r>
            </a:p>
            <a:p>
              <a:r>
                <a:rPr lang="en-US" sz="1600" dirty="0"/>
                <a:t>c₃ = {0,1} it is a motorcycle</a:t>
              </a:r>
            </a:p>
            <a:p>
              <a:r>
                <a:rPr lang="en-US" sz="1600" dirty="0"/>
                <a:t>c₄ = {0,1} it is a crosswalk</a:t>
              </a:r>
            </a:p>
            <a:p>
              <a:endParaRPr lang="en-US" dirty="0"/>
            </a:p>
          </p:txBody>
        </p:sp>
        <p:grpSp>
          <p:nvGrpSpPr>
            <p:cNvPr id="14" name="Group 13">
              <a:extLst>
                <a:ext uri="{FF2B5EF4-FFF2-40B4-BE49-F238E27FC236}">
                  <a16:creationId xmlns:a16="http://schemas.microsoft.com/office/drawing/2014/main" id="{5423D4E8-349A-70BA-318D-7EC21852F006}"/>
                </a:ext>
              </a:extLst>
            </p:cNvPr>
            <p:cNvGrpSpPr/>
            <p:nvPr/>
          </p:nvGrpSpPr>
          <p:grpSpPr>
            <a:xfrm>
              <a:off x="228599" y="2638070"/>
              <a:ext cx="768970" cy="2462213"/>
              <a:chOff x="4803289" y="852762"/>
              <a:chExt cx="768970" cy="2462213"/>
            </a:xfrm>
          </p:grpSpPr>
          <p:sp>
            <p:nvSpPr>
              <p:cNvPr id="15" name="TextBox 14">
                <a:extLst>
                  <a:ext uri="{FF2B5EF4-FFF2-40B4-BE49-F238E27FC236}">
                    <a16:creationId xmlns:a16="http://schemas.microsoft.com/office/drawing/2014/main" id="{58A834F0-CE52-7EF1-E256-92E7F277704C}"/>
                  </a:ext>
                </a:extLst>
              </p:cNvPr>
              <p:cNvSpPr txBox="1"/>
              <p:nvPr/>
            </p:nvSpPr>
            <p:spPr>
              <a:xfrm>
                <a:off x="4887736" y="852762"/>
                <a:ext cx="684523" cy="2462213"/>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Pc</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c₁</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c₃</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c₄</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600" b="0" dirty="0">
                  <a:solidFill>
                    <a:schemeClr val="tx1"/>
                  </a:solidFill>
                </a:endParaRPr>
              </a:p>
            </p:txBody>
          </p:sp>
          <p:sp>
            <p:nvSpPr>
              <p:cNvPr id="18" name="Double Bracket 17">
                <a:extLst>
                  <a:ext uri="{FF2B5EF4-FFF2-40B4-BE49-F238E27FC236}">
                    <a16:creationId xmlns:a16="http://schemas.microsoft.com/office/drawing/2014/main" id="{4DD5B90C-8D18-DF45-1666-17E0E4EFBD13}"/>
                  </a:ext>
                </a:extLst>
              </p:cNvPr>
              <p:cNvSpPr/>
              <p:nvPr/>
            </p:nvSpPr>
            <p:spPr bwMode="auto">
              <a:xfrm>
                <a:off x="4803289" y="899896"/>
                <a:ext cx="768970" cy="2186788"/>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spTree>
    <p:extLst>
      <p:ext uri="{BB962C8B-B14F-4D97-AF65-F5344CB8AC3E}">
        <p14:creationId xmlns:p14="http://schemas.microsoft.com/office/powerpoint/2010/main" val="269130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A6739-E409-7977-95DB-FDF2358378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84856-311D-D682-D6FC-837C44367EE1}"/>
              </a:ext>
            </a:extLst>
          </p:cNvPr>
          <p:cNvSpPr>
            <a:spLocks noGrp="1"/>
          </p:cNvSpPr>
          <p:nvPr>
            <p:ph type="title"/>
          </p:nvPr>
        </p:nvSpPr>
        <p:spPr>
          <a:xfrm>
            <a:off x="533401" y="285750"/>
            <a:ext cx="8610600" cy="490538"/>
          </a:xfrm>
        </p:spPr>
        <p:txBody>
          <a:bodyPr/>
          <a:lstStyle/>
          <a:p>
            <a:pPr algn="r"/>
            <a:r>
              <a:rPr lang="en-US" dirty="0"/>
              <a:t>Loss Function for Localization – Boolean Classifier</a:t>
            </a:r>
          </a:p>
        </p:txBody>
      </p:sp>
      <p:sp>
        <p:nvSpPr>
          <p:cNvPr id="6" name="TextBox 5">
            <a:extLst>
              <a:ext uri="{FF2B5EF4-FFF2-40B4-BE49-F238E27FC236}">
                <a16:creationId xmlns:a16="http://schemas.microsoft.com/office/drawing/2014/main" id="{610E0D32-5EE5-24A4-8A74-D01B5EE4353E}"/>
              </a:ext>
            </a:extLst>
          </p:cNvPr>
          <p:cNvSpPr txBox="1"/>
          <p:nvPr/>
        </p:nvSpPr>
        <p:spPr>
          <a:xfrm>
            <a:off x="6324600" y="1991739"/>
            <a:ext cx="2671590" cy="2862322"/>
          </a:xfrm>
          <a:prstGeom prst="rect">
            <a:avLst/>
          </a:prstGeom>
          <a:noFill/>
          <a:ln>
            <a:solidFill>
              <a:schemeClr val="tx1"/>
            </a:solidFill>
          </a:ln>
        </p:spPr>
        <p:txBody>
          <a:bodyPr wrap="square" lIns="91440" tIns="45720" rIns="91440" bIns="45720" rtlCol="0">
            <a:spAutoFit/>
          </a:bodyPr>
          <a:lstStyle/>
          <a:p>
            <a:r>
              <a:rPr lang="en-US" sz="2000" dirty="0"/>
              <a:t>J(A,Y) = (a₁ - y₁)² +</a:t>
            </a:r>
            <a:br>
              <a:rPr lang="en-US" sz="2000" dirty="0"/>
            </a:br>
            <a:r>
              <a:rPr lang="en-US" sz="2000" dirty="0"/>
              <a:t>             (a₂ - y₂)² +</a:t>
            </a:r>
            <a:br>
              <a:rPr lang="en-US" sz="2000" dirty="0"/>
            </a:br>
            <a:r>
              <a:rPr lang="en-US" sz="2000" dirty="0"/>
              <a:t>             (a₃ - y₃)² +</a:t>
            </a:r>
          </a:p>
          <a:p>
            <a:r>
              <a:rPr lang="en-US" sz="2000" dirty="0"/>
              <a:t>             (a₄ - y₄)² +</a:t>
            </a:r>
          </a:p>
          <a:p>
            <a:r>
              <a:rPr lang="en-US" sz="2000" dirty="0"/>
              <a:t>             (a₅ - y₅)² +</a:t>
            </a:r>
          </a:p>
          <a:p>
            <a:r>
              <a:rPr lang="en-US" sz="2000" dirty="0"/>
              <a:t>             (a₆ - y₆)² +</a:t>
            </a:r>
          </a:p>
          <a:p>
            <a:r>
              <a:rPr lang="en-US" sz="2000" dirty="0"/>
              <a:t>             (a₇ - y₇)² +</a:t>
            </a:r>
          </a:p>
          <a:p>
            <a:r>
              <a:rPr lang="en-US" sz="2000" dirty="0"/>
              <a:t>             (a₈ - y₈)² +</a:t>
            </a:r>
          </a:p>
          <a:p>
            <a:r>
              <a:rPr lang="en-US" sz="2000" dirty="0"/>
              <a:t>             (a₉ - y₉)² </a:t>
            </a:r>
          </a:p>
        </p:txBody>
      </p:sp>
      <p:sp>
        <p:nvSpPr>
          <p:cNvPr id="7" name="TextBox 6">
            <a:extLst>
              <a:ext uri="{FF2B5EF4-FFF2-40B4-BE49-F238E27FC236}">
                <a16:creationId xmlns:a16="http://schemas.microsoft.com/office/drawing/2014/main" id="{EE6AD196-8EA7-DC8E-FF5E-C9DD63DDCBF7}"/>
              </a:ext>
            </a:extLst>
          </p:cNvPr>
          <p:cNvSpPr txBox="1"/>
          <p:nvPr/>
        </p:nvSpPr>
        <p:spPr>
          <a:xfrm>
            <a:off x="76200" y="912913"/>
            <a:ext cx="2125821" cy="369332"/>
          </a:xfrm>
          <a:prstGeom prst="rect">
            <a:avLst/>
          </a:prstGeom>
          <a:noFill/>
        </p:spPr>
        <p:txBody>
          <a:bodyPr wrap="square" rtlCol="0">
            <a:spAutoFit/>
          </a:bodyPr>
          <a:lstStyle/>
          <a:p>
            <a:pPr algn="ctr"/>
            <a:r>
              <a:rPr lang="en-US" dirty="0"/>
              <a:t>Object classifier</a:t>
            </a:r>
          </a:p>
        </p:txBody>
      </p:sp>
      <p:sp>
        <p:nvSpPr>
          <p:cNvPr id="8" name="TextBox 7">
            <a:extLst>
              <a:ext uri="{FF2B5EF4-FFF2-40B4-BE49-F238E27FC236}">
                <a16:creationId xmlns:a16="http://schemas.microsoft.com/office/drawing/2014/main" id="{1D5B874A-CCBA-41AB-2881-93C4E3C0F814}"/>
              </a:ext>
            </a:extLst>
          </p:cNvPr>
          <p:cNvSpPr txBox="1"/>
          <p:nvPr/>
        </p:nvSpPr>
        <p:spPr>
          <a:xfrm>
            <a:off x="2029071" y="887085"/>
            <a:ext cx="1552330" cy="1323439"/>
          </a:xfrm>
          <a:prstGeom prst="rect">
            <a:avLst/>
          </a:prstGeom>
          <a:noFill/>
          <a:ln w="12700">
            <a:solidFill>
              <a:schemeClr val="tx1"/>
            </a:solidFill>
          </a:ln>
        </p:spPr>
        <p:txBody>
          <a:bodyPr wrap="square" rtlCol="0">
            <a:spAutoFit/>
          </a:bodyPr>
          <a:lstStyle/>
          <a:p>
            <a:r>
              <a:rPr lang="en-US" sz="1600" dirty="0"/>
              <a:t>0 – no object</a:t>
            </a:r>
          </a:p>
          <a:p>
            <a:r>
              <a:rPr lang="en-US" sz="1600" dirty="0"/>
              <a:t>1 – pedestrian</a:t>
            </a:r>
          </a:p>
          <a:p>
            <a:r>
              <a:rPr lang="en-US" sz="1600" dirty="0"/>
              <a:t>2 – car</a:t>
            </a:r>
          </a:p>
          <a:p>
            <a:r>
              <a:rPr lang="en-US" sz="1600" dirty="0"/>
              <a:t>3 – motorcycle</a:t>
            </a:r>
          </a:p>
          <a:p>
            <a:r>
              <a:rPr lang="en-US" sz="1600" dirty="0"/>
              <a:t>4 – crosswalk</a:t>
            </a:r>
          </a:p>
        </p:txBody>
      </p:sp>
      <p:grpSp>
        <p:nvGrpSpPr>
          <p:cNvPr id="21" name="Group 20">
            <a:extLst>
              <a:ext uri="{FF2B5EF4-FFF2-40B4-BE49-F238E27FC236}">
                <a16:creationId xmlns:a16="http://schemas.microsoft.com/office/drawing/2014/main" id="{64B162C2-31F4-A6E1-76F3-84B69B66E716}"/>
              </a:ext>
            </a:extLst>
          </p:cNvPr>
          <p:cNvGrpSpPr/>
          <p:nvPr/>
        </p:nvGrpSpPr>
        <p:grpSpPr>
          <a:xfrm>
            <a:off x="4807583" y="2053221"/>
            <a:ext cx="335280" cy="2730872"/>
            <a:chOff x="4807583" y="2053221"/>
            <a:chExt cx="335280" cy="2730872"/>
          </a:xfrm>
        </p:grpSpPr>
        <p:sp>
          <p:nvSpPr>
            <p:cNvPr id="19" name="TextBox 18">
              <a:extLst>
                <a:ext uri="{FF2B5EF4-FFF2-40B4-BE49-F238E27FC236}">
                  <a16:creationId xmlns:a16="http://schemas.microsoft.com/office/drawing/2014/main" id="{6B5E1D0C-C724-DF9C-F0A6-283117962C80}"/>
                </a:ext>
              </a:extLst>
            </p:cNvPr>
            <p:cNvSpPr txBox="1"/>
            <p:nvPr/>
          </p:nvSpPr>
          <p:spPr>
            <a:xfrm>
              <a:off x="4881093" y="2053221"/>
              <a:ext cx="261770" cy="2708434"/>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Y</a:t>
              </a:r>
            </a:p>
            <a:p>
              <a:pPr defTabSz="685800" fontAlgn="auto">
                <a:spcBef>
                  <a:spcPts val="0"/>
                </a:spcBef>
                <a:spcAft>
                  <a:spcPts val="0"/>
                </a:spcAft>
                <a:defRPr/>
              </a:pPr>
              <a:endParaRPr lang="en-US" sz="1600" dirty="0"/>
            </a:p>
            <a:p>
              <a:pPr defTabSz="685800" fontAlgn="auto">
                <a:spcBef>
                  <a:spcPts val="0"/>
                </a:spcBef>
                <a:spcAft>
                  <a:spcPts val="0"/>
                </a:spcAft>
                <a:defRPr/>
              </a:pPr>
              <a:r>
                <a:rPr lang="en-US" sz="1600" dirty="0"/>
                <a:t>y₁ y₂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y₃ y₄</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y₅ y₆</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y₇ y₈</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y₉</a:t>
              </a:r>
              <a:endParaRPr lang="en-US" sz="1600" b="0" dirty="0">
                <a:solidFill>
                  <a:schemeClr val="tx1"/>
                </a:solidFill>
              </a:endParaRPr>
            </a:p>
          </p:txBody>
        </p:sp>
        <p:sp>
          <p:nvSpPr>
            <p:cNvPr id="20" name="Double Bracket 19">
              <a:extLst>
                <a:ext uri="{FF2B5EF4-FFF2-40B4-BE49-F238E27FC236}">
                  <a16:creationId xmlns:a16="http://schemas.microsoft.com/office/drawing/2014/main" id="{34FEC489-8A18-A397-6A2B-9DE8CE7D762C}"/>
                </a:ext>
              </a:extLst>
            </p:cNvPr>
            <p:cNvSpPr/>
            <p:nvPr/>
          </p:nvSpPr>
          <p:spPr bwMode="auto">
            <a:xfrm>
              <a:off x="4807583" y="2597305"/>
              <a:ext cx="335280" cy="2186788"/>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nvGrpSpPr>
          <p:cNvPr id="22" name="Group 21">
            <a:extLst>
              <a:ext uri="{FF2B5EF4-FFF2-40B4-BE49-F238E27FC236}">
                <a16:creationId xmlns:a16="http://schemas.microsoft.com/office/drawing/2014/main" id="{8505C532-01A6-92E6-E71B-C50910F67492}"/>
              </a:ext>
            </a:extLst>
          </p:cNvPr>
          <p:cNvGrpSpPr/>
          <p:nvPr/>
        </p:nvGrpSpPr>
        <p:grpSpPr>
          <a:xfrm>
            <a:off x="5504163" y="2057464"/>
            <a:ext cx="335280" cy="2730872"/>
            <a:chOff x="4807583" y="2053221"/>
            <a:chExt cx="335280" cy="2730872"/>
          </a:xfrm>
        </p:grpSpPr>
        <p:sp>
          <p:nvSpPr>
            <p:cNvPr id="23" name="TextBox 22">
              <a:extLst>
                <a:ext uri="{FF2B5EF4-FFF2-40B4-BE49-F238E27FC236}">
                  <a16:creationId xmlns:a16="http://schemas.microsoft.com/office/drawing/2014/main" id="{21F02830-002E-1C25-028E-459C0DBEB7E5}"/>
                </a:ext>
              </a:extLst>
            </p:cNvPr>
            <p:cNvSpPr txBox="1"/>
            <p:nvPr/>
          </p:nvSpPr>
          <p:spPr>
            <a:xfrm>
              <a:off x="4881093" y="2053221"/>
              <a:ext cx="261770" cy="2708434"/>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A</a:t>
              </a:r>
            </a:p>
            <a:p>
              <a:pPr defTabSz="685800" fontAlgn="auto">
                <a:spcBef>
                  <a:spcPts val="0"/>
                </a:spcBef>
                <a:spcAft>
                  <a:spcPts val="0"/>
                </a:spcAft>
                <a:defRPr/>
              </a:pPr>
              <a:endParaRPr lang="en-US" sz="1600" dirty="0"/>
            </a:p>
            <a:p>
              <a:pPr defTabSz="685800" fontAlgn="auto">
                <a:spcBef>
                  <a:spcPts val="0"/>
                </a:spcBef>
                <a:spcAft>
                  <a:spcPts val="0"/>
                </a:spcAft>
                <a:defRPr/>
              </a:pPr>
              <a:r>
                <a:rPr lang="en-US" sz="1600" dirty="0"/>
                <a:t>a₁ a₂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a₃ a₄</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a₅ a₆</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a₇ a₈</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a₉</a:t>
              </a:r>
              <a:endParaRPr lang="en-US" sz="1600" b="0" dirty="0">
                <a:solidFill>
                  <a:schemeClr val="tx1"/>
                </a:solidFill>
              </a:endParaRPr>
            </a:p>
          </p:txBody>
        </p:sp>
        <p:sp>
          <p:nvSpPr>
            <p:cNvPr id="24" name="Double Bracket 23">
              <a:extLst>
                <a:ext uri="{FF2B5EF4-FFF2-40B4-BE49-F238E27FC236}">
                  <a16:creationId xmlns:a16="http://schemas.microsoft.com/office/drawing/2014/main" id="{A36CEAEA-DCE3-6470-589D-97FE69CD851D}"/>
                </a:ext>
              </a:extLst>
            </p:cNvPr>
            <p:cNvSpPr/>
            <p:nvPr/>
          </p:nvSpPr>
          <p:spPr bwMode="auto">
            <a:xfrm>
              <a:off x="4807583" y="2597305"/>
              <a:ext cx="335280" cy="2186788"/>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sp>
        <p:nvSpPr>
          <p:cNvPr id="25" name="TextBox 24">
            <a:extLst>
              <a:ext uri="{FF2B5EF4-FFF2-40B4-BE49-F238E27FC236}">
                <a16:creationId xmlns:a16="http://schemas.microsoft.com/office/drawing/2014/main" id="{40C4CF4A-E163-61F1-2123-7EF00D2CDD46}"/>
              </a:ext>
            </a:extLst>
          </p:cNvPr>
          <p:cNvSpPr txBox="1"/>
          <p:nvPr/>
        </p:nvSpPr>
        <p:spPr>
          <a:xfrm>
            <a:off x="4419600" y="1609983"/>
            <a:ext cx="1676400" cy="369332"/>
          </a:xfrm>
          <a:prstGeom prst="rect">
            <a:avLst/>
          </a:prstGeom>
          <a:noFill/>
        </p:spPr>
        <p:txBody>
          <a:bodyPr wrap="square" rtlCol="0">
            <a:spAutoFit/>
          </a:bodyPr>
          <a:lstStyle/>
          <a:p>
            <a:pPr algn="ctr"/>
            <a:r>
              <a:rPr lang="en-US" dirty="0"/>
              <a:t>Label  Output</a:t>
            </a:r>
          </a:p>
        </p:txBody>
      </p:sp>
      <p:grpSp>
        <p:nvGrpSpPr>
          <p:cNvPr id="3" name="Group 2">
            <a:extLst>
              <a:ext uri="{FF2B5EF4-FFF2-40B4-BE49-F238E27FC236}">
                <a16:creationId xmlns:a16="http://schemas.microsoft.com/office/drawing/2014/main" id="{511A124A-1B45-CD33-FF3A-564D3EB2303F}"/>
              </a:ext>
            </a:extLst>
          </p:cNvPr>
          <p:cNvGrpSpPr/>
          <p:nvPr/>
        </p:nvGrpSpPr>
        <p:grpSpPr>
          <a:xfrm>
            <a:off x="152400" y="2266950"/>
            <a:ext cx="4410925" cy="2890123"/>
            <a:chOff x="152400" y="2266950"/>
            <a:chExt cx="4410925" cy="2890123"/>
          </a:xfrm>
        </p:grpSpPr>
        <p:sp>
          <p:nvSpPr>
            <p:cNvPr id="4" name="TextBox 3">
              <a:extLst>
                <a:ext uri="{FF2B5EF4-FFF2-40B4-BE49-F238E27FC236}">
                  <a16:creationId xmlns:a16="http://schemas.microsoft.com/office/drawing/2014/main" id="{13203408-EDA2-C9E0-27B7-A7D0D074BC51}"/>
                </a:ext>
              </a:extLst>
            </p:cNvPr>
            <p:cNvSpPr txBox="1"/>
            <p:nvPr/>
          </p:nvSpPr>
          <p:spPr>
            <a:xfrm>
              <a:off x="152400" y="2266950"/>
              <a:ext cx="3657600" cy="369332"/>
            </a:xfrm>
            <a:prstGeom prst="rect">
              <a:avLst/>
            </a:prstGeom>
            <a:noFill/>
          </p:spPr>
          <p:txBody>
            <a:bodyPr wrap="square" rtlCol="0">
              <a:spAutoFit/>
            </a:bodyPr>
            <a:lstStyle/>
            <a:p>
              <a:r>
                <a:rPr lang="en-US" dirty="0"/>
                <a:t>Format of the object label vector:</a:t>
              </a:r>
            </a:p>
          </p:txBody>
        </p:sp>
        <p:sp>
          <p:nvSpPr>
            <p:cNvPr id="5" name="TextBox 4">
              <a:extLst>
                <a:ext uri="{FF2B5EF4-FFF2-40B4-BE49-F238E27FC236}">
                  <a16:creationId xmlns:a16="http://schemas.microsoft.com/office/drawing/2014/main" id="{F599DCD8-A523-1235-E457-D849229CC4BD}"/>
                </a:ext>
              </a:extLst>
            </p:cNvPr>
            <p:cNvSpPr txBox="1"/>
            <p:nvPr/>
          </p:nvSpPr>
          <p:spPr>
            <a:xfrm>
              <a:off x="1056848" y="2571750"/>
              <a:ext cx="3506477" cy="2585323"/>
            </a:xfrm>
            <a:prstGeom prst="rect">
              <a:avLst/>
            </a:prstGeom>
            <a:noFill/>
          </p:spPr>
          <p:txBody>
            <a:bodyPr wrap="square">
              <a:spAutoFit/>
            </a:bodyPr>
            <a:lstStyle/>
            <a:p>
              <a:r>
                <a:rPr lang="en-US" sz="1600" dirty="0"/>
                <a:t>Pc = {0,1} -&gt; </a:t>
              </a:r>
              <a:r>
                <a:rPr lang="en-US" sz="1600" b="0" dirty="0">
                  <a:solidFill>
                    <a:schemeClr val="tx1"/>
                  </a:solidFill>
                </a:rPr>
                <a:t>Object is/not detected</a:t>
              </a:r>
            </a:p>
            <a:p>
              <a:r>
                <a:rPr lang="en-US" sz="1600" dirty="0"/>
                <a:t>x of the upper-left corner</a:t>
              </a:r>
            </a:p>
            <a:p>
              <a:r>
                <a:rPr lang="en-US" sz="1600" dirty="0"/>
                <a:t>y of the upper-left corner</a:t>
              </a:r>
            </a:p>
            <a:p>
              <a:r>
                <a:rPr lang="en-US" sz="1600" dirty="0"/>
                <a:t>x of the bottom-right corner</a:t>
              </a:r>
            </a:p>
            <a:p>
              <a:r>
                <a:rPr lang="en-US" sz="1600" dirty="0"/>
                <a:t>y of the bottom-right corner</a:t>
              </a:r>
            </a:p>
            <a:p>
              <a:r>
                <a:rPr lang="en-US" sz="1600" dirty="0"/>
                <a:t>c₁ = {0,1} it is a pedestrian</a:t>
              </a:r>
            </a:p>
            <a:p>
              <a:r>
                <a:rPr lang="en-US" sz="1600" dirty="0"/>
                <a:t>c₂ = {0,1} it is a car</a:t>
              </a:r>
            </a:p>
            <a:p>
              <a:r>
                <a:rPr lang="en-US" sz="1600" dirty="0"/>
                <a:t>c₃ = {0,1} it is a motorcycle</a:t>
              </a:r>
            </a:p>
            <a:p>
              <a:r>
                <a:rPr lang="en-US" sz="1600" dirty="0"/>
                <a:t>c₄ = {0,1} it is a crosswalk</a:t>
              </a:r>
            </a:p>
            <a:p>
              <a:endParaRPr lang="en-US" dirty="0"/>
            </a:p>
          </p:txBody>
        </p:sp>
        <p:grpSp>
          <p:nvGrpSpPr>
            <p:cNvPr id="9" name="Group 8">
              <a:extLst>
                <a:ext uri="{FF2B5EF4-FFF2-40B4-BE49-F238E27FC236}">
                  <a16:creationId xmlns:a16="http://schemas.microsoft.com/office/drawing/2014/main" id="{9D956E2E-DB3C-9227-9343-DDA3CACEFF1B}"/>
                </a:ext>
              </a:extLst>
            </p:cNvPr>
            <p:cNvGrpSpPr/>
            <p:nvPr/>
          </p:nvGrpSpPr>
          <p:grpSpPr>
            <a:xfrm>
              <a:off x="228599" y="2638070"/>
              <a:ext cx="768970" cy="2462213"/>
              <a:chOff x="4803289" y="852762"/>
              <a:chExt cx="768970" cy="2462213"/>
            </a:xfrm>
          </p:grpSpPr>
          <p:sp>
            <p:nvSpPr>
              <p:cNvPr id="10" name="TextBox 9">
                <a:extLst>
                  <a:ext uri="{FF2B5EF4-FFF2-40B4-BE49-F238E27FC236}">
                    <a16:creationId xmlns:a16="http://schemas.microsoft.com/office/drawing/2014/main" id="{8E9D9D6F-E8D7-767C-BABA-F08B16A190E6}"/>
                  </a:ext>
                </a:extLst>
              </p:cNvPr>
              <p:cNvSpPr txBox="1"/>
              <p:nvPr/>
            </p:nvSpPr>
            <p:spPr>
              <a:xfrm>
                <a:off x="4887736" y="852762"/>
                <a:ext cx="684523" cy="2462213"/>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Pc</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c₁</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c₃</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c₄</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600" b="0" dirty="0">
                  <a:solidFill>
                    <a:schemeClr val="tx1"/>
                  </a:solidFill>
                </a:endParaRPr>
              </a:p>
            </p:txBody>
          </p:sp>
          <p:sp>
            <p:nvSpPr>
              <p:cNvPr id="11" name="Double Bracket 10">
                <a:extLst>
                  <a:ext uri="{FF2B5EF4-FFF2-40B4-BE49-F238E27FC236}">
                    <a16:creationId xmlns:a16="http://schemas.microsoft.com/office/drawing/2014/main" id="{5433934F-9240-9467-213B-8647FE98B176}"/>
                  </a:ext>
                </a:extLst>
              </p:cNvPr>
              <p:cNvSpPr/>
              <p:nvPr/>
            </p:nvSpPr>
            <p:spPr bwMode="auto">
              <a:xfrm>
                <a:off x="4803289" y="899896"/>
                <a:ext cx="768970" cy="2186788"/>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spTree>
    <p:extLst>
      <p:ext uri="{BB962C8B-B14F-4D97-AF65-F5344CB8AC3E}">
        <p14:creationId xmlns:p14="http://schemas.microsoft.com/office/powerpoint/2010/main" val="3936216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14C3B-9389-FB96-2DCD-4FCC6DCA7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65222C-6A67-877C-8053-9797BD2D984A}"/>
              </a:ext>
            </a:extLst>
          </p:cNvPr>
          <p:cNvSpPr>
            <a:spLocks noGrp="1"/>
          </p:cNvSpPr>
          <p:nvPr>
            <p:ph type="title"/>
          </p:nvPr>
        </p:nvSpPr>
        <p:spPr>
          <a:xfrm>
            <a:off x="1090311" y="285750"/>
            <a:ext cx="7977490" cy="490538"/>
          </a:xfrm>
        </p:spPr>
        <p:txBody>
          <a:bodyPr/>
          <a:lstStyle/>
          <a:p>
            <a:r>
              <a:rPr lang="en-US" dirty="0"/>
              <a:t>Defining the Target Label – </a:t>
            </a:r>
            <a:r>
              <a:rPr lang="en-US" dirty="0" err="1"/>
              <a:t>Softmax</a:t>
            </a:r>
            <a:r>
              <a:rPr lang="en-US" dirty="0"/>
              <a:t> Classifier</a:t>
            </a:r>
          </a:p>
        </p:txBody>
      </p:sp>
      <p:grpSp>
        <p:nvGrpSpPr>
          <p:cNvPr id="31" name="Group 30">
            <a:extLst>
              <a:ext uri="{FF2B5EF4-FFF2-40B4-BE49-F238E27FC236}">
                <a16:creationId xmlns:a16="http://schemas.microsoft.com/office/drawing/2014/main" id="{F8AAFF03-A149-7DF4-7B4A-A36FA53B4F9C}"/>
              </a:ext>
            </a:extLst>
          </p:cNvPr>
          <p:cNvGrpSpPr/>
          <p:nvPr/>
        </p:nvGrpSpPr>
        <p:grpSpPr>
          <a:xfrm>
            <a:off x="5222658" y="883444"/>
            <a:ext cx="2744915" cy="1497465"/>
            <a:chOff x="4485160" y="884898"/>
            <a:chExt cx="2744915" cy="1497465"/>
          </a:xfrm>
        </p:grpSpPr>
        <p:sp>
          <p:nvSpPr>
            <p:cNvPr id="4" name="TextBox 3">
              <a:extLst>
                <a:ext uri="{FF2B5EF4-FFF2-40B4-BE49-F238E27FC236}">
                  <a16:creationId xmlns:a16="http://schemas.microsoft.com/office/drawing/2014/main" id="{FDE9848D-665C-A17D-F661-0554326E7B53}"/>
                </a:ext>
              </a:extLst>
            </p:cNvPr>
            <p:cNvSpPr txBox="1"/>
            <p:nvPr/>
          </p:nvSpPr>
          <p:spPr>
            <a:xfrm>
              <a:off x="4485160" y="884898"/>
              <a:ext cx="540387" cy="246221"/>
            </a:xfrm>
            <a:prstGeom prst="rect">
              <a:avLst/>
            </a:prstGeom>
            <a:noFill/>
          </p:spPr>
          <p:txBody>
            <a:bodyPr wrap="square" lIns="0" tIns="0" rIns="0" bIns="0" rtlCol="0">
              <a:spAutoFit/>
            </a:bodyPr>
            <a:lstStyle/>
            <a:p>
              <a:r>
                <a:rPr lang="en-US" sz="1600" dirty="0"/>
                <a:t>(0,0)</a:t>
              </a:r>
            </a:p>
          </p:txBody>
        </p:sp>
        <p:grpSp>
          <p:nvGrpSpPr>
            <p:cNvPr id="8" name="Group 7">
              <a:extLst>
                <a:ext uri="{FF2B5EF4-FFF2-40B4-BE49-F238E27FC236}">
                  <a16:creationId xmlns:a16="http://schemas.microsoft.com/office/drawing/2014/main" id="{9E36A967-4120-8B71-0777-B9A13BD5CDD5}"/>
                </a:ext>
              </a:extLst>
            </p:cNvPr>
            <p:cNvGrpSpPr/>
            <p:nvPr/>
          </p:nvGrpSpPr>
          <p:grpSpPr>
            <a:xfrm>
              <a:off x="4974134" y="939468"/>
              <a:ext cx="1676401" cy="1442895"/>
              <a:chOff x="1128612" y="1890853"/>
              <a:chExt cx="1676401" cy="1442895"/>
            </a:xfrm>
          </p:grpSpPr>
          <p:pic>
            <p:nvPicPr>
              <p:cNvPr id="11" name="Picture 10" descr="Cars on the road with trees&#10;&#10;Description automatically generated">
                <a:extLst>
                  <a:ext uri="{FF2B5EF4-FFF2-40B4-BE49-F238E27FC236}">
                    <a16:creationId xmlns:a16="http://schemas.microsoft.com/office/drawing/2014/main" id="{5F153C9A-1972-64D1-E2F9-C4045E187B5B}"/>
                  </a:ext>
                </a:extLst>
              </p:cNvPr>
              <p:cNvPicPr>
                <a:picLocks noChangeAspect="1"/>
              </p:cNvPicPr>
              <p:nvPr/>
            </p:nvPicPr>
            <p:blipFill rotWithShape="1">
              <a:blip r:embed="rId2">
                <a:extLst>
                  <a:ext uri="{28A0092B-C50C-407E-A947-70E740481C1C}">
                    <a14:useLocalDpi xmlns:a14="http://schemas.microsoft.com/office/drawing/2010/main" val="0"/>
                  </a:ext>
                </a:extLst>
              </a:blip>
              <a:srcRect l="34163" t="14416" r="7170"/>
              <a:stretch/>
            </p:blipFill>
            <p:spPr>
              <a:xfrm>
                <a:off x="1128612" y="1890853"/>
                <a:ext cx="1676401" cy="1442895"/>
              </a:xfrm>
              <a:prstGeom prst="rect">
                <a:avLst/>
              </a:prstGeom>
            </p:spPr>
          </p:pic>
          <p:sp>
            <p:nvSpPr>
              <p:cNvPr id="16" name="Rectangle 15">
                <a:extLst>
                  <a:ext uri="{FF2B5EF4-FFF2-40B4-BE49-F238E27FC236}">
                    <a16:creationId xmlns:a16="http://schemas.microsoft.com/office/drawing/2014/main" id="{D0C7911C-33FA-7B49-DC4D-D74034F06311}"/>
                  </a:ext>
                </a:extLst>
              </p:cNvPr>
              <p:cNvSpPr/>
              <p:nvPr/>
            </p:nvSpPr>
            <p:spPr bwMode="auto">
              <a:xfrm>
                <a:off x="1472958" y="2427415"/>
                <a:ext cx="764757" cy="625456"/>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28" name="TextBox 27">
              <a:extLst>
                <a:ext uri="{FF2B5EF4-FFF2-40B4-BE49-F238E27FC236}">
                  <a16:creationId xmlns:a16="http://schemas.microsoft.com/office/drawing/2014/main" id="{D96CE5F8-7CDB-1968-ABCF-E515717B4E48}"/>
                </a:ext>
              </a:extLst>
            </p:cNvPr>
            <p:cNvSpPr txBox="1"/>
            <p:nvPr/>
          </p:nvSpPr>
          <p:spPr>
            <a:xfrm>
              <a:off x="4502873" y="2136142"/>
              <a:ext cx="540387" cy="246221"/>
            </a:xfrm>
            <a:prstGeom prst="rect">
              <a:avLst/>
            </a:prstGeom>
            <a:noFill/>
          </p:spPr>
          <p:txBody>
            <a:bodyPr wrap="square" lIns="0" tIns="0" rIns="0" bIns="0" rtlCol="0">
              <a:spAutoFit/>
            </a:bodyPr>
            <a:lstStyle/>
            <a:p>
              <a:r>
                <a:rPr lang="en-US" sz="1600" dirty="0"/>
                <a:t>(1,0)</a:t>
              </a:r>
            </a:p>
          </p:txBody>
        </p:sp>
        <p:sp>
          <p:nvSpPr>
            <p:cNvPr id="29" name="TextBox 28">
              <a:extLst>
                <a:ext uri="{FF2B5EF4-FFF2-40B4-BE49-F238E27FC236}">
                  <a16:creationId xmlns:a16="http://schemas.microsoft.com/office/drawing/2014/main" id="{27BFCDD9-9518-FFBD-4FCB-FA60E318C1F6}"/>
                </a:ext>
              </a:extLst>
            </p:cNvPr>
            <p:cNvSpPr txBox="1"/>
            <p:nvPr/>
          </p:nvSpPr>
          <p:spPr>
            <a:xfrm>
              <a:off x="6689688" y="884898"/>
              <a:ext cx="540387" cy="246221"/>
            </a:xfrm>
            <a:prstGeom prst="rect">
              <a:avLst/>
            </a:prstGeom>
            <a:noFill/>
          </p:spPr>
          <p:txBody>
            <a:bodyPr wrap="square" lIns="0" tIns="0" rIns="0" bIns="0" rtlCol="0">
              <a:spAutoFit/>
            </a:bodyPr>
            <a:lstStyle/>
            <a:p>
              <a:r>
                <a:rPr lang="en-US" sz="1600" dirty="0"/>
                <a:t>(0,1)</a:t>
              </a:r>
            </a:p>
          </p:txBody>
        </p:sp>
        <p:sp>
          <p:nvSpPr>
            <p:cNvPr id="30" name="TextBox 29">
              <a:extLst>
                <a:ext uri="{FF2B5EF4-FFF2-40B4-BE49-F238E27FC236}">
                  <a16:creationId xmlns:a16="http://schemas.microsoft.com/office/drawing/2014/main" id="{835F9DC2-F637-2CB1-6595-2A900B9DBE39}"/>
                </a:ext>
              </a:extLst>
            </p:cNvPr>
            <p:cNvSpPr txBox="1"/>
            <p:nvPr/>
          </p:nvSpPr>
          <p:spPr>
            <a:xfrm>
              <a:off x="6663982" y="2105364"/>
              <a:ext cx="540387" cy="246221"/>
            </a:xfrm>
            <a:prstGeom prst="rect">
              <a:avLst/>
            </a:prstGeom>
            <a:noFill/>
          </p:spPr>
          <p:txBody>
            <a:bodyPr wrap="square" lIns="0" tIns="0" rIns="0" bIns="0" rtlCol="0">
              <a:spAutoFit/>
            </a:bodyPr>
            <a:lstStyle/>
            <a:p>
              <a:r>
                <a:rPr lang="en-US" sz="1600" dirty="0"/>
                <a:t>(1,1)</a:t>
              </a:r>
            </a:p>
          </p:txBody>
        </p:sp>
      </p:grpSp>
      <p:grpSp>
        <p:nvGrpSpPr>
          <p:cNvPr id="23" name="Group 22">
            <a:extLst>
              <a:ext uri="{FF2B5EF4-FFF2-40B4-BE49-F238E27FC236}">
                <a16:creationId xmlns:a16="http://schemas.microsoft.com/office/drawing/2014/main" id="{405AF40B-74F9-32F8-9822-36F729D3506D}"/>
              </a:ext>
            </a:extLst>
          </p:cNvPr>
          <p:cNvGrpSpPr/>
          <p:nvPr/>
        </p:nvGrpSpPr>
        <p:grpSpPr>
          <a:xfrm>
            <a:off x="5132189" y="3183686"/>
            <a:ext cx="3029553" cy="1602610"/>
            <a:chOff x="5234033" y="2892923"/>
            <a:chExt cx="3029553" cy="1602610"/>
          </a:xfrm>
        </p:grpSpPr>
        <p:grpSp>
          <p:nvGrpSpPr>
            <p:cNvPr id="24" name="Group 23">
              <a:extLst>
                <a:ext uri="{FF2B5EF4-FFF2-40B4-BE49-F238E27FC236}">
                  <a16:creationId xmlns:a16="http://schemas.microsoft.com/office/drawing/2014/main" id="{DE36DAE6-44E7-32CC-535F-A2D26BE27CC5}"/>
                </a:ext>
              </a:extLst>
            </p:cNvPr>
            <p:cNvGrpSpPr/>
            <p:nvPr/>
          </p:nvGrpSpPr>
          <p:grpSpPr>
            <a:xfrm>
              <a:off x="5234033" y="2938004"/>
              <a:ext cx="438543" cy="1557529"/>
              <a:chOff x="5031890" y="852762"/>
              <a:chExt cx="335280" cy="2233922"/>
            </a:xfrm>
          </p:grpSpPr>
          <p:sp>
            <p:nvSpPr>
              <p:cNvPr id="25" name="TextBox 24">
                <a:extLst>
                  <a:ext uri="{FF2B5EF4-FFF2-40B4-BE49-F238E27FC236}">
                    <a16:creationId xmlns:a16="http://schemas.microsoft.com/office/drawing/2014/main" id="{8D908103-46A0-CFA3-E10A-948334F2E6C8}"/>
                  </a:ext>
                </a:extLst>
              </p:cNvPr>
              <p:cNvSpPr txBox="1"/>
              <p:nvPr/>
            </p:nvSpPr>
            <p:spPr>
              <a:xfrm>
                <a:off x="5105400" y="852762"/>
                <a:ext cx="261770" cy="1477328"/>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1</a:t>
                </a:r>
              </a:p>
              <a:p>
                <a:pPr defTabSz="685800" fontAlgn="auto">
                  <a:spcBef>
                    <a:spcPts val="0"/>
                  </a:spcBef>
                  <a:spcAft>
                    <a:spcPts val="0"/>
                  </a:spcAft>
                  <a:defRPr/>
                </a:pPr>
                <a:r>
                  <a:rPr lang="en-US" sz="1600" dirty="0"/>
                  <a:t>.15</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.2</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.6</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.5</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2</a:t>
                </a:r>
              </a:p>
            </p:txBody>
          </p:sp>
          <p:sp>
            <p:nvSpPr>
              <p:cNvPr id="26" name="Double Bracket 25">
                <a:extLst>
                  <a:ext uri="{FF2B5EF4-FFF2-40B4-BE49-F238E27FC236}">
                    <a16:creationId xmlns:a16="http://schemas.microsoft.com/office/drawing/2014/main" id="{165B91B9-78DC-7D75-FAF5-8B137F68E5CD}"/>
                  </a:ext>
                </a:extLst>
              </p:cNvPr>
              <p:cNvSpPr/>
              <p:nvPr/>
            </p:nvSpPr>
            <p:spPr bwMode="auto">
              <a:xfrm>
                <a:off x="5031890" y="899896"/>
                <a:ext cx="335280" cy="2186788"/>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sp>
          <p:nvSpPr>
            <p:cNvPr id="32" name="TextBox 31">
              <a:extLst>
                <a:ext uri="{FF2B5EF4-FFF2-40B4-BE49-F238E27FC236}">
                  <a16:creationId xmlns:a16="http://schemas.microsoft.com/office/drawing/2014/main" id="{D0AED490-1835-5B3A-BBC1-368F913CC274}"/>
                </a:ext>
              </a:extLst>
            </p:cNvPr>
            <p:cNvSpPr txBox="1"/>
            <p:nvPr/>
          </p:nvSpPr>
          <p:spPr>
            <a:xfrm>
              <a:off x="5780758" y="2892923"/>
              <a:ext cx="2482828" cy="1569660"/>
            </a:xfrm>
            <a:prstGeom prst="rect">
              <a:avLst/>
            </a:prstGeom>
            <a:noFill/>
          </p:spPr>
          <p:txBody>
            <a:bodyPr wrap="square">
              <a:spAutoFit/>
            </a:bodyPr>
            <a:lstStyle/>
            <a:p>
              <a:r>
                <a:rPr lang="en-US" sz="1600" dirty="0"/>
                <a:t>Object is here</a:t>
              </a:r>
            </a:p>
            <a:p>
              <a:r>
                <a:rPr lang="en-US" sz="1600" dirty="0"/>
                <a:t>x of the upper-left corner</a:t>
              </a:r>
            </a:p>
            <a:p>
              <a:r>
                <a:rPr lang="en-US" sz="1600" dirty="0"/>
                <a:t>y of the upper-left corner</a:t>
              </a:r>
            </a:p>
            <a:p>
              <a:r>
                <a:rPr lang="en-US" sz="1600" dirty="0"/>
                <a:t>width</a:t>
              </a:r>
            </a:p>
            <a:p>
              <a:r>
                <a:rPr lang="en-US" sz="1600" dirty="0"/>
                <a:t>height</a:t>
              </a:r>
            </a:p>
            <a:p>
              <a:r>
                <a:rPr lang="en-US" sz="1600" dirty="0"/>
                <a:t>a car</a:t>
              </a:r>
            </a:p>
          </p:txBody>
        </p:sp>
      </p:grpSp>
      <p:sp>
        <p:nvSpPr>
          <p:cNvPr id="3" name="TextBox 2">
            <a:extLst>
              <a:ext uri="{FF2B5EF4-FFF2-40B4-BE49-F238E27FC236}">
                <a16:creationId xmlns:a16="http://schemas.microsoft.com/office/drawing/2014/main" id="{EBB4E521-56DA-5F90-145C-B33D8D73A86E}"/>
              </a:ext>
            </a:extLst>
          </p:cNvPr>
          <p:cNvSpPr txBox="1"/>
          <p:nvPr/>
        </p:nvSpPr>
        <p:spPr>
          <a:xfrm>
            <a:off x="76199" y="912913"/>
            <a:ext cx="1876671" cy="369332"/>
          </a:xfrm>
          <a:prstGeom prst="rect">
            <a:avLst/>
          </a:prstGeom>
          <a:noFill/>
        </p:spPr>
        <p:txBody>
          <a:bodyPr wrap="square" rtlCol="0">
            <a:spAutoFit/>
          </a:bodyPr>
          <a:lstStyle/>
          <a:p>
            <a:pPr algn="ctr"/>
            <a:r>
              <a:rPr lang="en-US" dirty="0"/>
              <a:t>Object classifier</a:t>
            </a:r>
          </a:p>
        </p:txBody>
      </p:sp>
      <p:sp>
        <p:nvSpPr>
          <p:cNvPr id="7" name="TextBox 6">
            <a:extLst>
              <a:ext uri="{FF2B5EF4-FFF2-40B4-BE49-F238E27FC236}">
                <a16:creationId xmlns:a16="http://schemas.microsoft.com/office/drawing/2014/main" id="{F32C2B68-556A-507B-4D37-E9C416A0FA02}"/>
              </a:ext>
            </a:extLst>
          </p:cNvPr>
          <p:cNvSpPr txBox="1"/>
          <p:nvPr/>
        </p:nvSpPr>
        <p:spPr>
          <a:xfrm>
            <a:off x="1952870" y="887085"/>
            <a:ext cx="1552330" cy="1323439"/>
          </a:xfrm>
          <a:prstGeom prst="rect">
            <a:avLst/>
          </a:prstGeom>
          <a:noFill/>
          <a:ln w="12700">
            <a:solidFill>
              <a:schemeClr val="tx1"/>
            </a:solidFill>
          </a:ln>
        </p:spPr>
        <p:txBody>
          <a:bodyPr wrap="square" rtlCol="0">
            <a:spAutoFit/>
          </a:bodyPr>
          <a:lstStyle/>
          <a:p>
            <a:r>
              <a:rPr lang="en-US" sz="1600" dirty="0"/>
              <a:t>0 – no object</a:t>
            </a:r>
          </a:p>
          <a:p>
            <a:r>
              <a:rPr lang="en-US" sz="1600" dirty="0"/>
              <a:t>1 – pedestrian</a:t>
            </a:r>
          </a:p>
          <a:p>
            <a:r>
              <a:rPr lang="en-US" sz="1600" dirty="0"/>
              <a:t>2 – car</a:t>
            </a:r>
          </a:p>
          <a:p>
            <a:r>
              <a:rPr lang="en-US" sz="1600" dirty="0"/>
              <a:t>3 – motorcycle</a:t>
            </a:r>
          </a:p>
          <a:p>
            <a:r>
              <a:rPr lang="en-US" sz="1600" dirty="0"/>
              <a:t>4 – crosswalk</a:t>
            </a:r>
          </a:p>
        </p:txBody>
      </p:sp>
      <p:grpSp>
        <p:nvGrpSpPr>
          <p:cNvPr id="10" name="Group 9">
            <a:extLst>
              <a:ext uri="{FF2B5EF4-FFF2-40B4-BE49-F238E27FC236}">
                <a16:creationId xmlns:a16="http://schemas.microsoft.com/office/drawing/2014/main" id="{3263EAC4-DD91-FEE4-95F3-43F2086F8CFB}"/>
              </a:ext>
            </a:extLst>
          </p:cNvPr>
          <p:cNvGrpSpPr/>
          <p:nvPr/>
        </p:nvGrpSpPr>
        <p:grpSpPr>
          <a:xfrm>
            <a:off x="235287" y="2911836"/>
            <a:ext cx="4410925" cy="1874460"/>
            <a:chOff x="152400" y="2266950"/>
            <a:chExt cx="4410925" cy="1874460"/>
          </a:xfrm>
        </p:grpSpPr>
        <p:sp>
          <p:nvSpPr>
            <p:cNvPr id="12" name="TextBox 11">
              <a:extLst>
                <a:ext uri="{FF2B5EF4-FFF2-40B4-BE49-F238E27FC236}">
                  <a16:creationId xmlns:a16="http://schemas.microsoft.com/office/drawing/2014/main" id="{77070F79-A62E-79CE-788E-740A5231D441}"/>
                </a:ext>
              </a:extLst>
            </p:cNvPr>
            <p:cNvSpPr txBox="1"/>
            <p:nvPr/>
          </p:nvSpPr>
          <p:spPr>
            <a:xfrm>
              <a:off x="152400" y="2266950"/>
              <a:ext cx="3657600" cy="369332"/>
            </a:xfrm>
            <a:prstGeom prst="rect">
              <a:avLst/>
            </a:prstGeom>
            <a:noFill/>
          </p:spPr>
          <p:txBody>
            <a:bodyPr wrap="square" rtlCol="0">
              <a:spAutoFit/>
            </a:bodyPr>
            <a:lstStyle/>
            <a:p>
              <a:r>
                <a:rPr lang="en-US" dirty="0"/>
                <a:t>Format of the object label vector:</a:t>
              </a:r>
            </a:p>
          </p:txBody>
        </p:sp>
        <p:sp>
          <p:nvSpPr>
            <p:cNvPr id="13" name="TextBox 12">
              <a:extLst>
                <a:ext uri="{FF2B5EF4-FFF2-40B4-BE49-F238E27FC236}">
                  <a16:creationId xmlns:a16="http://schemas.microsoft.com/office/drawing/2014/main" id="{73BA4EE6-1B4D-E9EE-E99C-55C50B5FB476}"/>
                </a:ext>
              </a:extLst>
            </p:cNvPr>
            <p:cNvSpPr txBox="1"/>
            <p:nvPr/>
          </p:nvSpPr>
          <p:spPr>
            <a:xfrm>
              <a:off x="1056848" y="2571750"/>
              <a:ext cx="3506477" cy="1569660"/>
            </a:xfrm>
            <a:prstGeom prst="rect">
              <a:avLst/>
            </a:prstGeom>
            <a:noFill/>
          </p:spPr>
          <p:txBody>
            <a:bodyPr wrap="square">
              <a:spAutoFit/>
            </a:bodyPr>
            <a:lstStyle/>
            <a:p>
              <a:r>
                <a:rPr lang="en-US" sz="1600" dirty="0"/>
                <a:t>Pc = {0,1} -&gt; </a:t>
              </a:r>
              <a:r>
                <a:rPr lang="en-US" sz="1600" b="0" dirty="0">
                  <a:solidFill>
                    <a:schemeClr val="tx1"/>
                  </a:solidFill>
                </a:rPr>
                <a:t>Object is/not detected</a:t>
              </a:r>
            </a:p>
            <a:p>
              <a:r>
                <a:rPr lang="en-US" sz="1600" dirty="0"/>
                <a:t>x of the upper-left corner</a:t>
              </a:r>
            </a:p>
            <a:p>
              <a:r>
                <a:rPr lang="en-US" sz="1600" dirty="0"/>
                <a:t>y of the upper-left corner</a:t>
              </a:r>
            </a:p>
            <a:p>
              <a:r>
                <a:rPr lang="en-US" sz="1600" dirty="0"/>
                <a:t>x of the bottom-right corner</a:t>
              </a:r>
            </a:p>
            <a:p>
              <a:r>
                <a:rPr lang="en-US" sz="1600" dirty="0"/>
                <a:t>y of the bottom-right corner</a:t>
              </a:r>
            </a:p>
            <a:p>
              <a:r>
                <a:rPr lang="en-US" sz="1600" dirty="0"/>
                <a:t>c -&gt; object classification number</a:t>
              </a:r>
            </a:p>
          </p:txBody>
        </p:sp>
        <p:grpSp>
          <p:nvGrpSpPr>
            <p:cNvPr id="14" name="Group 13">
              <a:extLst>
                <a:ext uri="{FF2B5EF4-FFF2-40B4-BE49-F238E27FC236}">
                  <a16:creationId xmlns:a16="http://schemas.microsoft.com/office/drawing/2014/main" id="{7D3107F2-8F41-2FE2-A01F-2D877FAE82FB}"/>
                </a:ext>
              </a:extLst>
            </p:cNvPr>
            <p:cNvGrpSpPr/>
            <p:nvPr/>
          </p:nvGrpSpPr>
          <p:grpSpPr>
            <a:xfrm>
              <a:off x="228599" y="2638070"/>
              <a:ext cx="768970" cy="1477328"/>
              <a:chOff x="4803289" y="852762"/>
              <a:chExt cx="768970" cy="1477328"/>
            </a:xfrm>
          </p:grpSpPr>
          <p:sp>
            <p:nvSpPr>
              <p:cNvPr id="15" name="TextBox 14">
                <a:extLst>
                  <a:ext uri="{FF2B5EF4-FFF2-40B4-BE49-F238E27FC236}">
                    <a16:creationId xmlns:a16="http://schemas.microsoft.com/office/drawing/2014/main" id="{55A626CB-1283-5ADB-2F29-6BC48C814750}"/>
                  </a:ext>
                </a:extLst>
              </p:cNvPr>
              <p:cNvSpPr txBox="1"/>
              <p:nvPr/>
            </p:nvSpPr>
            <p:spPr>
              <a:xfrm>
                <a:off x="4887736" y="852762"/>
                <a:ext cx="684523" cy="1477328"/>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Pc</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a:t>
                </a:r>
              </a:p>
            </p:txBody>
          </p:sp>
          <p:sp>
            <p:nvSpPr>
              <p:cNvPr id="18" name="Double Bracket 17">
                <a:extLst>
                  <a:ext uri="{FF2B5EF4-FFF2-40B4-BE49-F238E27FC236}">
                    <a16:creationId xmlns:a16="http://schemas.microsoft.com/office/drawing/2014/main" id="{97D91235-A599-8F6E-7BDF-FF2EAB4C5985}"/>
                  </a:ext>
                </a:extLst>
              </p:cNvPr>
              <p:cNvSpPr/>
              <p:nvPr/>
            </p:nvSpPr>
            <p:spPr bwMode="auto">
              <a:xfrm>
                <a:off x="4803289" y="899896"/>
                <a:ext cx="768970" cy="1430194"/>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sp>
        <p:nvSpPr>
          <p:cNvPr id="19" name="TextBox 18">
            <a:extLst>
              <a:ext uri="{FF2B5EF4-FFF2-40B4-BE49-F238E27FC236}">
                <a16:creationId xmlns:a16="http://schemas.microsoft.com/office/drawing/2014/main" id="{C9128D83-17D1-61AF-B92F-2C0D1A29957A}"/>
              </a:ext>
            </a:extLst>
          </p:cNvPr>
          <p:cNvSpPr txBox="1"/>
          <p:nvPr/>
        </p:nvSpPr>
        <p:spPr>
          <a:xfrm>
            <a:off x="5132189" y="2516371"/>
            <a:ext cx="3554611" cy="738664"/>
          </a:xfrm>
          <a:prstGeom prst="rect">
            <a:avLst/>
          </a:prstGeom>
          <a:noFill/>
        </p:spPr>
        <p:txBody>
          <a:bodyPr wrap="square" lIns="0" tIns="0" rIns="0" bIns="0" rtlCol="0">
            <a:spAutoFit/>
          </a:bodyPr>
          <a:lstStyle/>
          <a:p>
            <a:r>
              <a:rPr lang="en-US" sz="1600" dirty="0"/>
              <a:t>Image can be represented in the normalized coordinates (0,0) - (1,1)</a:t>
            </a:r>
          </a:p>
          <a:p>
            <a:endParaRPr lang="en-US" sz="1600" dirty="0"/>
          </a:p>
        </p:txBody>
      </p:sp>
    </p:spTree>
    <p:extLst>
      <p:ext uri="{BB962C8B-B14F-4D97-AF65-F5344CB8AC3E}">
        <p14:creationId xmlns:p14="http://schemas.microsoft.com/office/powerpoint/2010/main" val="1975724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710D3-7898-C31F-2949-987F33786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EC9548-5E6D-FD62-B3D3-BA1F57BDF52E}"/>
              </a:ext>
            </a:extLst>
          </p:cNvPr>
          <p:cNvSpPr>
            <a:spLocks noGrp="1"/>
          </p:cNvSpPr>
          <p:nvPr>
            <p:ph type="title"/>
          </p:nvPr>
        </p:nvSpPr>
        <p:spPr>
          <a:xfrm>
            <a:off x="1090311" y="285750"/>
            <a:ext cx="7977490" cy="490538"/>
          </a:xfrm>
        </p:spPr>
        <p:txBody>
          <a:bodyPr/>
          <a:lstStyle/>
          <a:p>
            <a:r>
              <a:rPr lang="en-US" dirty="0"/>
              <a:t>Defining the Target Label – </a:t>
            </a:r>
            <a:r>
              <a:rPr lang="en-US" dirty="0" err="1"/>
              <a:t>Softmax</a:t>
            </a:r>
            <a:r>
              <a:rPr lang="en-US" dirty="0"/>
              <a:t> Classifier</a:t>
            </a:r>
          </a:p>
        </p:txBody>
      </p:sp>
      <p:sp>
        <p:nvSpPr>
          <p:cNvPr id="4" name="TextBox 3">
            <a:extLst>
              <a:ext uri="{FF2B5EF4-FFF2-40B4-BE49-F238E27FC236}">
                <a16:creationId xmlns:a16="http://schemas.microsoft.com/office/drawing/2014/main" id="{33F80D36-3BF4-FB29-0EFE-20D95D5F1A89}"/>
              </a:ext>
            </a:extLst>
          </p:cNvPr>
          <p:cNvSpPr txBox="1"/>
          <p:nvPr/>
        </p:nvSpPr>
        <p:spPr>
          <a:xfrm>
            <a:off x="5222658" y="883444"/>
            <a:ext cx="540387" cy="246221"/>
          </a:xfrm>
          <a:prstGeom prst="rect">
            <a:avLst/>
          </a:prstGeom>
          <a:noFill/>
        </p:spPr>
        <p:txBody>
          <a:bodyPr wrap="square" lIns="0" tIns="0" rIns="0" bIns="0" rtlCol="0">
            <a:spAutoFit/>
          </a:bodyPr>
          <a:lstStyle/>
          <a:p>
            <a:r>
              <a:rPr lang="en-US" sz="1600" dirty="0"/>
              <a:t>(0,0)</a:t>
            </a:r>
          </a:p>
        </p:txBody>
      </p:sp>
      <p:sp>
        <p:nvSpPr>
          <p:cNvPr id="28" name="TextBox 27">
            <a:extLst>
              <a:ext uri="{FF2B5EF4-FFF2-40B4-BE49-F238E27FC236}">
                <a16:creationId xmlns:a16="http://schemas.microsoft.com/office/drawing/2014/main" id="{404726A3-2CDB-983A-6F9F-CE31C8754971}"/>
              </a:ext>
            </a:extLst>
          </p:cNvPr>
          <p:cNvSpPr txBox="1"/>
          <p:nvPr/>
        </p:nvSpPr>
        <p:spPr>
          <a:xfrm>
            <a:off x="5240371" y="2134688"/>
            <a:ext cx="540387" cy="246221"/>
          </a:xfrm>
          <a:prstGeom prst="rect">
            <a:avLst/>
          </a:prstGeom>
          <a:noFill/>
        </p:spPr>
        <p:txBody>
          <a:bodyPr wrap="square" lIns="0" tIns="0" rIns="0" bIns="0" rtlCol="0">
            <a:spAutoFit/>
          </a:bodyPr>
          <a:lstStyle/>
          <a:p>
            <a:r>
              <a:rPr lang="en-US" sz="1600" dirty="0"/>
              <a:t>(1,0)</a:t>
            </a:r>
          </a:p>
        </p:txBody>
      </p:sp>
      <p:sp>
        <p:nvSpPr>
          <p:cNvPr id="29" name="TextBox 28">
            <a:extLst>
              <a:ext uri="{FF2B5EF4-FFF2-40B4-BE49-F238E27FC236}">
                <a16:creationId xmlns:a16="http://schemas.microsoft.com/office/drawing/2014/main" id="{D06BFB76-DF92-154A-B0D0-838FBCA5DED6}"/>
              </a:ext>
            </a:extLst>
          </p:cNvPr>
          <p:cNvSpPr txBox="1"/>
          <p:nvPr/>
        </p:nvSpPr>
        <p:spPr>
          <a:xfrm>
            <a:off x="7427186" y="883444"/>
            <a:ext cx="540387" cy="246221"/>
          </a:xfrm>
          <a:prstGeom prst="rect">
            <a:avLst/>
          </a:prstGeom>
          <a:noFill/>
        </p:spPr>
        <p:txBody>
          <a:bodyPr wrap="square" lIns="0" tIns="0" rIns="0" bIns="0" rtlCol="0">
            <a:spAutoFit/>
          </a:bodyPr>
          <a:lstStyle/>
          <a:p>
            <a:r>
              <a:rPr lang="en-US" sz="1600" dirty="0"/>
              <a:t>(0,1)</a:t>
            </a:r>
          </a:p>
        </p:txBody>
      </p:sp>
      <p:sp>
        <p:nvSpPr>
          <p:cNvPr id="30" name="TextBox 29">
            <a:extLst>
              <a:ext uri="{FF2B5EF4-FFF2-40B4-BE49-F238E27FC236}">
                <a16:creationId xmlns:a16="http://schemas.microsoft.com/office/drawing/2014/main" id="{62F2D16B-7EBF-1427-D599-D695E0B079D1}"/>
              </a:ext>
            </a:extLst>
          </p:cNvPr>
          <p:cNvSpPr txBox="1"/>
          <p:nvPr/>
        </p:nvSpPr>
        <p:spPr>
          <a:xfrm>
            <a:off x="7401480" y="2103910"/>
            <a:ext cx="540387" cy="246221"/>
          </a:xfrm>
          <a:prstGeom prst="rect">
            <a:avLst/>
          </a:prstGeom>
          <a:noFill/>
        </p:spPr>
        <p:txBody>
          <a:bodyPr wrap="square" lIns="0" tIns="0" rIns="0" bIns="0" rtlCol="0">
            <a:spAutoFit/>
          </a:bodyPr>
          <a:lstStyle/>
          <a:p>
            <a:r>
              <a:rPr lang="en-US" sz="1600" dirty="0"/>
              <a:t>(1,1)</a:t>
            </a:r>
          </a:p>
        </p:txBody>
      </p:sp>
      <p:pic>
        <p:nvPicPr>
          <p:cNvPr id="7" name="Picture 6" descr="A road with trees and mountains in the background&#10;&#10;Description automatically generated">
            <a:extLst>
              <a:ext uri="{FF2B5EF4-FFF2-40B4-BE49-F238E27FC236}">
                <a16:creationId xmlns:a16="http://schemas.microsoft.com/office/drawing/2014/main" id="{E8E9BA4B-DB47-E103-5A2D-FAC9A0B2310D}"/>
              </a:ext>
            </a:extLst>
          </p:cNvPr>
          <p:cNvPicPr>
            <a:picLocks noChangeAspect="1"/>
          </p:cNvPicPr>
          <p:nvPr/>
        </p:nvPicPr>
        <p:blipFill rotWithShape="1">
          <a:blip r:embed="rId2">
            <a:extLst>
              <a:ext uri="{28A0092B-C50C-407E-A947-70E740481C1C}">
                <a14:useLocalDpi xmlns:a14="http://schemas.microsoft.com/office/drawing/2010/main" val="0"/>
              </a:ext>
            </a:extLst>
          </a:blip>
          <a:srcRect l="28379" t="12886" r="12841" b="25258"/>
          <a:stretch/>
        </p:blipFill>
        <p:spPr>
          <a:xfrm>
            <a:off x="5715001" y="912913"/>
            <a:ext cx="1674717" cy="1403889"/>
          </a:xfrm>
          <a:prstGeom prst="rect">
            <a:avLst/>
          </a:prstGeom>
        </p:spPr>
      </p:pic>
      <p:sp>
        <p:nvSpPr>
          <p:cNvPr id="3" name="TextBox 2">
            <a:extLst>
              <a:ext uri="{FF2B5EF4-FFF2-40B4-BE49-F238E27FC236}">
                <a16:creationId xmlns:a16="http://schemas.microsoft.com/office/drawing/2014/main" id="{B950CA55-1A6B-65A2-FE51-85806B201F76}"/>
              </a:ext>
            </a:extLst>
          </p:cNvPr>
          <p:cNvSpPr txBox="1"/>
          <p:nvPr/>
        </p:nvSpPr>
        <p:spPr>
          <a:xfrm>
            <a:off x="76199" y="912913"/>
            <a:ext cx="1876671" cy="369332"/>
          </a:xfrm>
          <a:prstGeom prst="rect">
            <a:avLst/>
          </a:prstGeom>
          <a:noFill/>
        </p:spPr>
        <p:txBody>
          <a:bodyPr wrap="square" rtlCol="0">
            <a:spAutoFit/>
          </a:bodyPr>
          <a:lstStyle/>
          <a:p>
            <a:pPr algn="ctr"/>
            <a:r>
              <a:rPr lang="en-US" dirty="0"/>
              <a:t>Object classifier</a:t>
            </a:r>
          </a:p>
        </p:txBody>
      </p:sp>
      <p:sp>
        <p:nvSpPr>
          <p:cNvPr id="8" name="TextBox 7">
            <a:extLst>
              <a:ext uri="{FF2B5EF4-FFF2-40B4-BE49-F238E27FC236}">
                <a16:creationId xmlns:a16="http://schemas.microsoft.com/office/drawing/2014/main" id="{D25FC153-4B74-E02D-B356-FB4E8FE6976E}"/>
              </a:ext>
            </a:extLst>
          </p:cNvPr>
          <p:cNvSpPr txBox="1"/>
          <p:nvPr/>
        </p:nvSpPr>
        <p:spPr>
          <a:xfrm>
            <a:off x="1952870" y="887085"/>
            <a:ext cx="1552330" cy="1323439"/>
          </a:xfrm>
          <a:prstGeom prst="rect">
            <a:avLst/>
          </a:prstGeom>
          <a:noFill/>
          <a:ln w="12700">
            <a:solidFill>
              <a:schemeClr val="tx1"/>
            </a:solidFill>
          </a:ln>
        </p:spPr>
        <p:txBody>
          <a:bodyPr wrap="square" rtlCol="0">
            <a:spAutoFit/>
          </a:bodyPr>
          <a:lstStyle/>
          <a:p>
            <a:r>
              <a:rPr lang="en-US" sz="1600" dirty="0"/>
              <a:t>0 – no object</a:t>
            </a:r>
          </a:p>
          <a:p>
            <a:r>
              <a:rPr lang="en-US" sz="1600" dirty="0"/>
              <a:t>1 – pedestrian</a:t>
            </a:r>
          </a:p>
          <a:p>
            <a:r>
              <a:rPr lang="en-US" sz="1600" dirty="0"/>
              <a:t>2 – car</a:t>
            </a:r>
          </a:p>
          <a:p>
            <a:r>
              <a:rPr lang="en-US" sz="1600" dirty="0"/>
              <a:t>3 – motorcycle</a:t>
            </a:r>
          </a:p>
          <a:p>
            <a:r>
              <a:rPr lang="en-US" sz="1600" dirty="0"/>
              <a:t>4 – crosswalk</a:t>
            </a:r>
          </a:p>
        </p:txBody>
      </p:sp>
      <p:grpSp>
        <p:nvGrpSpPr>
          <p:cNvPr id="10" name="Group 9">
            <a:extLst>
              <a:ext uri="{FF2B5EF4-FFF2-40B4-BE49-F238E27FC236}">
                <a16:creationId xmlns:a16="http://schemas.microsoft.com/office/drawing/2014/main" id="{A4F9CFC2-0E9F-33CE-B6CF-EF854692D15F}"/>
              </a:ext>
            </a:extLst>
          </p:cNvPr>
          <p:cNvGrpSpPr/>
          <p:nvPr/>
        </p:nvGrpSpPr>
        <p:grpSpPr>
          <a:xfrm>
            <a:off x="5132189" y="3183686"/>
            <a:ext cx="3029553" cy="1602610"/>
            <a:chOff x="5234033" y="2892923"/>
            <a:chExt cx="3029553" cy="1602610"/>
          </a:xfrm>
        </p:grpSpPr>
        <p:grpSp>
          <p:nvGrpSpPr>
            <p:cNvPr id="11" name="Group 10">
              <a:extLst>
                <a:ext uri="{FF2B5EF4-FFF2-40B4-BE49-F238E27FC236}">
                  <a16:creationId xmlns:a16="http://schemas.microsoft.com/office/drawing/2014/main" id="{4AFF1F8B-014B-7314-31E7-D1DE5A952F40}"/>
                </a:ext>
              </a:extLst>
            </p:cNvPr>
            <p:cNvGrpSpPr/>
            <p:nvPr/>
          </p:nvGrpSpPr>
          <p:grpSpPr>
            <a:xfrm>
              <a:off x="5234033" y="2938004"/>
              <a:ext cx="438543" cy="1557529"/>
              <a:chOff x="5031890" y="852762"/>
              <a:chExt cx="335280" cy="2233922"/>
            </a:xfrm>
          </p:grpSpPr>
          <p:sp>
            <p:nvSpPr>
              <p:cNvPr id="13" name="TextBox 12">
                <a:extLst>
                  <a:ext uri="{FF2B5EF4-FFF2-40B4-BE49-F238E27FC236}">
                    <a16:creationId xmlns:a16="http://schemas.microsoft.com/office/drawing/2014/main" id="{8DFB011A-A8C0-E62E-806F-5CEE663B4AE3}"/>
                  </a:ext>
                </a:extLst>
              </p:cNvPr>
              <p:cNvSpPr txBox="1"/>
              <p:nvPr/>
            </p:nvSpPr>
            <p:spPr>
              <a:xfrm>
                <a:off x="5105400" y="852762"/>
                <a:ext cx="261770" cy="1477328"/>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1</a:t>
                </a:r>
              </a:p>
              <a:p>
                <a:pPr defTabSz="685800" fontAlgn="auto">
                  <a:spcBef>
                    <a:spcPts val="0"/>
                  </a:spcBef>
                  <a:spcAft>
                    <a:spcPts val="0"/>
                  </a:spcAft>
                  <a:defRPr/>
                </a:pPr>
                <a:r>
                  <a:rPr lang="en-US" sz="1600" dirty="0"/>
                  <a:t>.15</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.2</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.6</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.5</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2</a:t>
                </a:r>
              </a:p>
            </p:txBody>
          </p:sp>
          <p:sp>
            <p:nvSpPr>
              <p:cNvPr id="14" name="Double Bracket 13">
                <a:extLst>
                  <a:ext uri="{FF2B5EF4-FFF2-40B4-BE49-F238E27FC236}">
                    <a16:creationId xmlns:a16="http://schemas.microsoft.com/office/drawing/2014/main" id="{17896536-A559-B1C0-ADB2-D69C8AA0BF3F}"/>
                  </a:ext>
                </a:extLst>
              </p:cNvPr>
              <p:cNvSpPr/>
              <p:nvPr/>
            </p:nvSpPr>
            <p:spPr bwMode="auto">
              <a:xfrm>
                <a:off x="5031890" y="899896"/>
                <a:ext cx="335280" cy="2186788"/>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sp>
          <p:nvSpPr>
            <p:cNvPr id="12" name="TextBox 11">
              <a:extLst>
                <a:ext uri="{FF2B5EF4-FFF2-40B4-BE49-F238E27FC236}">
                  <a16:creationId xmlns:a16="http://schemas.microsoft.com/office/drawing/2014/main" id="{2B03F638-FF2D-5034-3DDC-D28F0784DC1E}"/>
                </a:ext>
              </a:extLst>
            </p:cNvPr>
            <p:cNvSpPr txBox="1"/>
            <p:nvPr/>
          </p:nvSpPr>
          <p:spPr>
            <a:xfrm>
              <a:off x="5780758" y="2892923"/>
              <a:ext cx="2482828" cy="1569660"/>
            </a:xfrm>
            <a:prstGeom prst="rect">
              <a:avLst/>
            </a:prstGeom>
            <a:noFill/>
          </p:spPr>
          <p:txBody>
            <a:bodyPr wrap="square">
              <a:spAutoFit/>
            </a:bodyPr>
            <a:lstStyle/>
            <a:p>
              <a:r>
                <a:rPr lang="en-US" sz="1600" dirty="0"/>
                <a:t>Object is here</a:t>
              </a:r>
            </a:p>
            <a:p>
              <a:r>
                <a:rPr lang="en-US" sz="1600" dirty="0"/>
                <a:t>x of the upper-left corner</a:t>
              </a:r>
            </a:p>
            <a:p>
              <a:r>
                <a:rPr lang="en-US" sz="1600" dirty="0"/>
                <a:t>y of the upper-left corner</a:t>
              </a:r>
            </a:p>
            <a:p>
              <a:r>
                <a:rPr lang="en-US" sz="1600" dirty="0"/>
                <a:t>width</a:t>
              </a:r>
            </a:p>
            <a:p>
              <a:r>
                <a:rPr lang="en-US" sz="1600" dirty="0"/>
                <a:t>height</a:t>
              </a:r>
            </a:p>
            <a:p>
              <a:r>
                <a:rPr lang="en-US" sz="1600" dirty="0"/>
                <a:t>a car</a:t>
              </a:r>
            </a:p>
          </p:txBody>
        </p:sp>
      </p:grpSp>
      <p:grpSp>
        <p:nvGrpSpPr>
          <p:cNvPr id="15" name="Group 14">
            <a:extLst>
              <a:ext uri="{FF2B5EF4-FFF2-40B4-BE49-F238E27FC236}">
                <a16:creationId xmlns:a16="http://schemas.microsoft.com/office/drawing/2014/main" id="{FA357D16-C056-2ED8-4527-F00F122EAC26}"/>
              </a:ext>
            </a:extLst>
          </p:cNvPr>
          <p:cNvGrpSpPr/>
          <p:nvPr/>
        </p:nvGrpSpPr>
        <p:grpSpPr>
          <a:xfrm>
            <a:off x="235287" y="2911836"/>
            <a:ext cx="4410925" cy="1874460"/>
            <a:chOff x="152400" y="2266950"/>
            <a:chExt cx="4410925" cy="1874460"/>
          </a:xfrm>
        </p:grpSpPr>
        <p:sp>
          <p:nvSpPr>
            <p:cNvPr id="16" name="TextBox 15">
              <a:extLst>
                <a:ext uri="{FF2B5EF4-FFF2-40B4-BE49-F238E27FC236}">
                  <a16:creationId xmlns:a16="http://schemas.microsoft.com/office/drawing/2014/main" id="{D70FF024-DFFE-1744-9227-0BC49E13DFF4}"/>
                </a:ext>
              </a:extLst>
            </p:cNvPr>
            <p:cNvSpPr txBox="1"/>
            <p:nvPr/>
          </p:nvSpPr>
          <p:spPr>
            <a:xfrm>
              <a:off x="152400" y="2266950"/>
              <a:ext cx="3657600" cy="369332"/>
            </a:xfrm>
            <a:prstGeom prst="rect">
              <a:avLst/>
            </a:prstGeom>
            <a:noFill/>
          </p:spPr>
          <p:txBody>
            <a:bodyPr wrap="square" rtlCol="0">
              <a:spAutoFit/>
            </a:bodyPr>
            <a:lstStyle/>
            <a:p>
              <a:r>
                <a:rPr lang="en-US" dirty="0"/>
                <a:t>Format of the object label vector:</a:t>
              </a:r>
            </a:p>
          </p:txBody>
        </p:sp>
        <p:sp>
          <p:nvSpPr>
            <p:cNvPr id="18" name="TextBox 17">
              <a:extLst>
                <a:ext uri="{FF2B5EF4-FFF2-40B4-BE49-F238E27FC236}">
                  <a16:creationId xmlns:a16="http://schemas.microsoft.com/office/drawing/2014/main" id="{0E93863B-69B8-B85B-C986-A068EFDA4D8A}"/>
                </a:ext>
              </a:extLst>
            </p:cNvPr>
            <p:cNvSpPr txBox="1"/>
            <p:nvPr/>
          </p:nvSpPr>
          <p:spPr>
            <a:xfrm>
              <a:off x="1056848" y="2571750"/>
              <a:ext cx="3506477" cy="1569660"/>
            </a:xfrm>
            <a:prstGeom prst="rect">
              <a:avLst/>
            </a:prstGeom>
            <a:noFill/>
          </p:spPr>
          <p:txBody>
            <a:bodyPr wrap="square">
              <a:spAutoFit/>
            </a:bodyPr>
            <a:lstStyle/>
            <a:p>
              <a:r>
                <a:rPr lang="en-US" sz="1600" dirty="0"/>
                <a:t>Pc = {0,1} -&gt; </a:t>
              </a:r>
              <a:r>
                <a:rPr lang="en-US" sz="1600" b="0" dirty="0">
                  <a:solidFill>
                    <a:schemeClr val="tx1"/>
                  </a:solidFill>
                </a:rPr>
                <a:t>Object is/not detected</a:t>
              </a:r>
            </a:p>
            <a:p>
              <a:r>
                <a:rPr lang="en-US" sz="1600" dirty="0"/>
                <a:t>x of the upper-left corner</a:t>
              </a:r>
            </a:p>
            <a:p>
              <a:r>
                <a:rPr lang="en-US" sz="1600" dirty="0"/>
                <a:t>y of the upper-left corner</a:t>
              </a:r>
            </a:p>
            <a:p>
              <a:r>
                <a:rPr lang="en-US" sz="1600" dirty="0"/>
                <a:t>x of the bottom-right corner</a:t>
              </a:r>
            </a:p>
            <a:p>
              <a:r>
                <a:rPr lang="en-US" sz="1600" dirty="0"/>
                <a:t>y of the bottom-right corner</a:t>
              </a:r>
            </a:p>
            <a:p>
              <a:r>
                <a:rPr lang="en-US" sz="1600" dirty="0"/>
                <a:t>c -&gt; object classification number</a:t>
              </a:r>
            </a:p>
          </p:txBody>
        </p:sp>
        <p:grpSp>
          <p:nvGrpSpPr>
            <p:cNvPr id="19" name="Group 18">
              <a:extLst>
                <a:ext uri="{FF2B5EF4-FFF2-40B4-BE49-F238E27FC236}">
                  <a16:creationId xmlns:a16="http://schemas.microsoft.com/office/drawing/2014/main" id="{E5C73635-65DA-3045-4AB1-286E444643E9}"/>
                </a:ext>
              </a:extLst>
            </p:cNvPr>
            <p:cNvGrpSpPr/>
            <p:nvPr/>
          </p:nvGrpSpPr>
          <p:grpSpPr>
            <a:xfrm>
              <a:off x="228599" y="2638070"/>
              <a:ext cx="768970" cy="1477328"/>
              <a:chOff x="4803289" y="852762"/>
              <a:chExt cx="768970" cy="1477328"/>
            </a:xfrm>
          </p:grpSpPr>
          <p:sp>
            <p:nvSpPr>
              <p:cNvPr id="23" name="TextBox 22">
                <a:extLst>
                  <a:ext uri="{FF2B5EF4-FFF2-40B4-BE49-F238E27FC236}">
                    <a16:creationId xmlns:a16="http://schemas.microsoft.com/office/drawing/2014/main" id="{E25B2985-A92B-3193-C893-47846714E922}"/>
                  </a:ext>
                </a:extLst>
              </p:cNvPr>
              <p:cNvSpPr txBox="1"/>
              <p:nvPr/>
            </p:nvSpPr>
            <p:spPr>
              <a:xfrm>
                <a:off x="4887736" y="852762"/>
                <a:ext cx="684523" cy="1477328"/>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Pc</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a:t>
                </a:r>
              </a:p>
            </p:txBody>
          </p:sp>
          <p:sp>
            <p:nvSpPr>
              <p:cNvPr id="31" name="Double Bracket 30">
                <a:extLst>
                  <a:ext uri="{FF2B5EF4-FFF2-40B4-BE49-F238E27FC236}">
                    <a16:creationId xmlns:a16="http://schemas.microsoft.com/office/drawing/2014/main" id="{C9DF5898-CE29-AF77-C9E9-E37FCE72CCB5}"/>
                  </a:ext>
                </a:extLst>
              </p:cNvPr>
              <p:cNvSpPr/>
              <p:nvPr/>
            </p:nvSpPr>
            <p:spPr bwMode="auto">
              <a:xfrm>
                <a:off x="4803289" y="899896"/>
                <a:ext cx="768970" cy="1430194"/>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spTree>
    <p:extLst>
      <p:ext uri="{BB962C8B-B14F-4D97-AF65-F5344CB8AC3E}">
        <p14:creationId xmlns:p14="http://schemas.microsoft.com/office/powerpoint/2010/main" val="3252609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E6140-DBED-764E-8060-EADE92D8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C0CF1-0DBC-047E-9600-71AD590B47C6}"/>
              </a:ext>
            </a:extLst>
          </p:cNvPr>
          <p:cNvSpPr>
            <a:spLocks noGrp="1"/>
          </p:cNvSpPr>
          <p:nvPr>
            <p:ph type="title"/>
          </p:nvPr>
        </p:nvSpPr>
        <p:spPr>
          <a:xfrm>
            <a:off x="533401" y="285750"/>
            <a:ext cx="8610600" cy="490538"/>
          </a:xfrm>
        </p:spPr>
        <p:txBody>
          <a:bodyPr/>
          <a:lstStyle/>
          <a:p>
            <a:pPr algn="r"/>
            <a:r>
              <a:rPr lang="en-US" dirty="0"/>
              <a:t>Loss Function for Localization – </a:t>
            </a:r>
            <a:r>
              <a:rPr lang="en-US" dirty="0" err="1"/>
              <a:t>Softmax</a:t>
            </a:r>
            <a:r>
              <a:rPr lang="en-US" dirty="0"/>
              <a:t> Classifier</a:t>
            </a:r>
          </a:p>
        </p:txBody>
      </p:sp>
      <p:sp>
        <p:nvSpPr>
          <p:cNvPr id="6" name="TextBox 5">
            <a:extLst>
              <a:ext uri="{FF2B5EF4-FFF2-40B4-BE49-F238E27FC236}">
                <a16:creationId xmlns:a16="http://schemas.microsoft.com/office/drawing/2014/main" id="{ACC71D42-E980-419B-0D58-9D78EC794B24}"/>
              </a:ext>
            </a:extLst>
          </p:cNvPr>
          <p:cNvSpPr txBox="1"/>
          <p:nvPr/>
        </p:nvSpPr>
        <p:spPr>
          <a:xfrm>
            <a:off x="6247550" y="2535054"/>
            <a:ext cx="2671590" cy="1938992"/>
          </a:xfrm>
          <a:prstGeom prst="rect">
            <a:avLst/>
          </a:prstGeom>
          <a:noFill/>
          <a:ln>
            <a:solidFill>
              <a:schemeClr val="tx1"/>
            </a:solidFill>
          </a:ln>
        </p:spPr>
        <p:txBody>
          <a:bodyPr wrap="square" lIns="91440" tIns="45720" rIns="91440" bIns="45720" rtlCol="0">
            <a:spAutoFit/>
          </a:bodyPr>
          <a:lstStyle/>
          <a:p>
            <a:r>
              <a:rPr lang="en-US" sz="2000" dirty="0"/>
              <a:t>J(A,Y) = (a₁ - y₁)² +</a:t>
            </a:r>
            <a:br>
              <a:rPr lang="en-US" sz="2000" dirty="0"/>
            </a:br>
            <a:r>
              <a:rPr lang="en-US" sz="2000" dirty="0"/>
              <a:t>             (a₂ - y₂)² +</a:t>
            </a:r>
            <a:br>
              <a:rPr lang="en-US" sz="2000" dirty="0"/>
            </a:br>
            <a:r>
              <a:rPr lang="en-US" sz="2000" dirty="0"/>
              <a:t>             (a₃ - y₃)² +</a:t>
            </a:r>
          </a:p>
          <a:p>
            <a:r>
              <a:rPr lang="en-US" sz="2000" dirty="0"/>
              <a:t>             (a₄ - y₄)² +</a:t>
            </a:r>
          </a:p>
          <a:p>
            <a:r>
              <a:rPr lang="en-US" sz="2000" dirty="0"/>
              <a:t>             (a₅ - y₅)² +</a:t>
            </a:r>
          </a:p>
          <a:p>
            <a:r>
              <a:rPr lang="en-US" sz="2000" dirty="0"/>
              <a:t>             F(a₆, y₆) </a:t>
            </a:r>
          </a:p>
        </p:txBody>
      </p:sp>
      <p:sp>
        <p:nvSpPr>
          <p:cNvPr id="7" name="TextBox 6">
            <a:extLst>
              <a:ext uri="{FF2B5EF4-FFF2-40B4-BE49-F238E27FC236}">
                <a16:creationId xmlns:a16="http://schemas.microsoft.com/office/drawing/2014/main" id="{A3E46BA3-F57C-3FB8-B710-7D6B005523D0}"/>
              </a:ext>
            </a:extLst>
          </p:cNvPr>
          <p:cNvSpPr txBox="1"/>
          <p:nvPr/>
        </p:nvSpPr>
        <p:spPr>
          <a:xfrm>
            <a:off x="76200" y="912913"/>
            <a:ext cx="2125821" cy="369332"/>
          </a:xfrm>
          <a:prstGeom prst="rect">
            <a:avLst/>
          </a:prstGeom>
          <a:noFill/>
        </p:spPr>
        <p:txBody>
          <a:bodyPr wrap="square" rtlCol="0">
            <a:spAutoFit/>
          </a:bodyPr>
          <a:lstStyle/>
          <a:p>
            <a:pPr algn="ctr"/>
            <a:r>
              <a:rPr lang="en-US" dirty="0"/>
              <a:t>Object classifier</a:t>
            </a:r>
          </a:p>
        </p:txBody>
      </p:sp>
      <p:sp>
        <p:nvSpPr>
          <p:cNvPr id="8" name="TextBox 7">
            <a:extLst>
              <a:ext uri="{FF2B5EF4-FFF2-40B4-BE49-F238E27FC236}">
                <a16:creationId xmlns:a16="http://schemas.microsoft.com/office/drawing/2014/main" id="{3E5F75A6-0420-BBBE-E2FC-30E820A20172}"/>
              </a:ext>
            </a:extLst>
          </p:cNvPr>
          <p:cNvSpPr txBox="1"/>
          <p:nvPr/>
        </p:nvSpPr>
        <p:spPr>
          <a:xfrm>
            <a:off x="2029071" y="887085"/>
            <a:ext cx="1552330" cy="1323439"/>
          </a:xfrm>
          <a:prstGeom prst="rect">
            <a:avLst/>
          </a:prstGeom>
          <a:noFill/>
          <a:ln w="12700">
            <a:solidFill>
              <a:schemeClr val="tx1"/>
            </a:solidFill>
          </a:ln>
        </p:spPr>
        <p:txBody>
          <a:bodyPr wrap="square" rtlCol="0">
            <a:spAutoFit/>
          </a:bodyPr>
          <a:lstStyle/>
          <a:p>
            <a:r>
              <a:rPr lang="en-US" sz="1600" dirty="0"/>
              <a:t>0 – no object</a:t>
            </a:r>
          </a:p>
          <a:p>
            <a:r>
              <a:rPr lang="en-US" sz="1600" dirty="0"/>
              <a:t>1 – pedestrian</a:t>
            </a:r>
          </a:p>
          <a:p>
            <a:r>
              <a:rPr lang="en-US" sz="1600" dirty="0"/>
              <a:t>2 – car</a:t>
            </a:r>
          </a:p>
          <a:p>
            <a:r>
              <a:rPr lang="en-US" sz="1600" dirty="0"/>
              <a:t>3 – motorcycle</a:t>
            </a:r>
          </a:p>
          <a:p>
            <a:r>
              <a:rPr lang="en-US" sz="1600" dirty="0"/>
              <a:t>4 – crosswalk</a:t>
            </a:r>
          </a:p>
        </p:txBody>
      </p:sp>
      <p:grpSp>
        <p:nvGrpSpPr>
          <p:cNvPr id="32" name="Group 31">
            <a:extLst>
              <a:ext uri="{FF2B5EF4-FFF2-40B4-BE49-F238E27FC236}">
                <a16:creationId xmlns:a16="http://schemas.microsoft.com/office/drawing/2014/main" id="{5846748B-E310-C86B-DA54-DABEC726008F}"/>
              </a:ext>
            </a:extLst>
          </p:cNvPr>
          <p:cNvGrpSpPr/>
          <p:nvPr/>
        </p:nvGrpSpPr>
        <p:grpSpPr>
          <a:xfrm>
            <a:off x="4419600" y="2046121"/>
            <a:ext cx="1676400" cy="2417251"/>
            <a:chOff x="4419600" y="2046121"/>
            <a:chExt cx="1676400" cy="2417251"/>
          </a:xfrm>
        </p:grpSpPr>
        <p:grpSp>
          <p:nvGrpSpPr>
            <p:cNvPr id="21" name="Group 20">
              <a:extLst>
                <a:ext uri="{FF2B5EF4-FFF2-40B4-BE49-F238E27FC236}">
                  <a16:creationId xmlns:a16="http://schemas.microsoft.com/office/drawing/2014/main" id="{38DF063D-76E1-BE8C-108D-4ED62CC7B097}"/>
                </a:ext>
              </a:extLst>
            </p:cNvPr>
            <p:cNvGrpSpPr/>
            <p:nvPr/>
          </p:nvGrpSpPr>
          <p:grpSpPr>
            <a:xfrm>
              <a:off x="4807583" y="2489359"/>
              <a:ext cx="335280" cy="1974013"/>
              <a:chOff x="4807583" y="2053221"/>
              <a:chExt cx="335280" cy="1974013"/>
            </a:xfrm>
          </p:grpSpPr>
          <p:sp>
            <p:nvSpPr>
              <p:cNvPr id="19" name="TextBox 18">
                <a:extLst>
                  <a:ext uri="{FF2B5EF4-FFF2-40B4-BE49-F238E27FC236}">
                    <a16:creationId xmlns:a16="http://schemas.microsoft.com/office/drawing/2014/main" id="{BD9CA4A1-E9FE-EA79-F205-C60567F9D0A1}"/>
                  </a:ext>
                </a:extLst>
              </p:cNvPr>
              <p:cNvSpPr txBox="1"/>
              <p:nvPr/>
            </p:nvSpPr>
            <p:spPr>
              <a:xfrm>
                <a:off x="4881093" y="2053221"/>
                <a:ext cx="261770" cy="1969770"/>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Y</a:t>
                </a:r>
              </a:p>
              <a:p>
                <a:pPr defTabSz="685800" fontAlgn="auto">
                  <a:spcBef>
                    <a:spcPts val="0"/>
                  </a:spcBef>
                  <a:spcAft>
                    <a:spcPts val="0"/>
                  </a:spcAft>
                  <a:defRPr/>
                </a:pPr>
                <a:endParaRPr lang="en-US" sz="1600" dirty="0"/>
              </a:p>
              <a:p>
                <a:pPr defTabSz="685800" fontAlgn="auto">
                  <a:spcBef>
                    <a:spcPts val="0"/>
                  </a:spcBef>
                  <a:spcAft>
                    <a:spcPts val="0"/>
                  </a:spcAft>
                  <a:defRPr/>
                </a:pPr>
                <a:r>
                  <a:rPr lang="en-US" sz="1600" dirty="0"/>
                  <a:t>y₁ y₂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y₃ y₄</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y₅ y₆</a:t>
                </a:r>
              </a:p>
            </p:txBody>
          </p:sp>
          <p:sp>
            <p:nvSpPr>
              <p:cNvPr id="20" name="Double Bracket 19">
                <a:extLst>
                  <a:ext uri="{FF2B5EF4-FFF2-40B4-BE49-F238E27FC236}">
                    <a16:creationId xmlns:a16="http://schemas.microsoft.com/office/drawing/2014/main" id="{25EEF270-2793-0D7F-5357-435926FE0666}"/>
                  </a:ext>
                </a:extLst>
              </p:cNvPr>
              <p:cNvSpPr/>
              <p:nvPr/>
            </p:nvSpPr>
            <p:spPr bwMode="auto">
              <a:xfrm>
                <a:off x="4807583" y="2597305"/>
                <a:ext cx="335280" cy="1429929"/>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nvGrpSpPr>
            <p:cNvPr id="22" name="Group 21">
              <a:extLst>
                <a:ext uri="{FF2B5EF4-FFF2-40B4-BE49-F238E27FC236}">
                  <a16:creationId xmlns:a16="http://schemas.microsoft.com/office/drawing/2014/main" id="{B2F5E032-583A-230B-BB14-2C20CDED7254}"/>
                </a:ext>
              </a:extLst>
            </p:cNvPr>
            <p:cNvGrpSpPr/>
            <p:nvPr/>
          </p:nvGrpSpPr>
          <p:grpSpPr>
            <a:xfrm>
              <a:off x="5504163" y="2493602"/>
              <a:ext cx="335280" cy="1969770"/>
              <a:chOff x="4807583" y="2053221"/>
              <a:chExt cx="335280" cy="1969770"/>
            </a:xfrm>
          </p:grpSpPr>
          <p:sp>
            <p:nvSpPr>
              <p:cNvPr id="23" name="TextBox 22">
                <a:extLst>
                  <a:ext uri="{FF2B5EF4-FFF2-40B4-BE49-F238E27FC236}">
                    <a16:creationId xmlns:a16="http://schemas.microsoft.com/office/drawing/2014/main" id="{0ECE137A-7D1C-F762-5AD3-CC6D60799713}"/>
                  </a:ext>
                </a:extLst>
              </p:cNvPr>
              <p:cNvSpPr txBox="1"/>
              <p:nvPr/>
            </p:nvSpPr>
            <p:spPr>
              <a:xfrm>
                <a:off x="4881093" y="2053221"/>
                <a:ext cx="261770" cy="1969770"/>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A</a:t>
                </a:r>
              </a:p>
              <a:p>
                <a:pPr defTabSz="685800" fontAlgn="auto">
                  <a:spcBef>
                    <a:spcPts val="0"/>
                  </a:spcBef>
                  <a:spcAft>
                    <a:spcPts val="0"/>
                  </a:spcAft>
                  <a:defRPr/>
                </a:pPr>
                <a:endParaRPr lang="en-US" sz="1600" dirty="0"/>
              </a:p>
              <a:p>
                <a:pPr defTabSz="685800" fontAlgn="auto">
                  <a:spcBef>
                    <a:spcPts val="0"/>
                  </a:spcBef>
                  <a:spcAft>
                    <a:spcPts val="0"/>
                  </a:spcAft>
                  <a:defRPr/>
                </a:pPr>
                <a:r>
                  <a:rPr lang="en-US" sz="1600" dirty="0"/>
                  <a:t>a₁ a₂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a₃ a₄</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a₅ a₆</a:t>
                </a:r>
              </a:p>
            </p:txBody>
          </p:sp>
          <p:sp>
            <p:nvSpPr>
              <p:cNvPr id="24" name="Double Bracket 23">
                <a:extLst>
                  <a:ext uri="{FF2B5EF4-FFF2-40B4-BE49-F238E27FC236}">
                    <a16:creationId xmlns:a16="http://schemas.microsoft.com/office/drawing/2014/main" id="{0B933AB8-EDF8-472F-02CE-58B85860470D}"/>
                  </a:ext>
                </a:extLst>
              </p:cNvPr>
              <p:cNvSpPr/>
              <p:nvPr/>
            </p:nvSpPr>
            <p:spPr bwMode="auto">
              <a:xfrm>
                <a:off x="4807583" y="2597305"/>
                <a:ext cx="335280" cy="1425686"/>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sp>
          <p:nvSpPr>
            <p:cNvPr id="25" name="TextBox 24">
              <a:extLst>
                <a:ext uri="{FF2B5EF4-FFF2-40B4-BE49-F238E27FC236}">
                  <a16:creationId xmlns:a16="http://schemas.microsoft.com/office/drawing/2014/main" id="{B2DBD972-F717-497F-72E4-EA35EFBFD5D8}"/>
                </a:ext>
              </a:extLst>
            </p:cNvPr>
            <p:cNvSpPr txBox="1"/>
            <p:nvPr/>
          </p:nvSpPr>
          <p:spPr>
            <a:xfrm>
              <a:off x="4419600" y="2046121"/>
              <a:ext cx="1676400" cy="369332"/>
            </a:xfrm>
            <a:prstGeom prst="rect">
              <a:avLst/>
            </a:prstGeom>
            <a:noFill/>
          </p:spPr>
          <p:txBody>
            <a:bodyPr wrap="square" rtlCol="0">
              <a:spAutoFit/>
            </a:bodyPr>
            <a:lstStyle/>
            <a:p>
              <a:pPr algn="ctr"/>
              <a:r>
                <a:rPr lang="en-US" dirty="0"/>
                <a:t>Label  Output</a:t>
              </a:r>
            </a:p>
          </p:txBody>
        </p:sp>
      </p:grpSp>
      <p:grpSp>
        <p:nvGrpSpPr>
          <p:cNvPr id="26" name="Group 25">
            <a:extLst>
              <a:ext uri="{FF2B5EF4-FFF2-40B4-BE49-F238E27FC236}">
                <a16:creationId xmlns:a16="http://schemas.microsoft.com/office/drawing/2014/main" id="{CFD67649-B87E-DE69-BC8E-1EAD5F9303B1}"/>
              </a:ext>
            </a:extLst>
          </p:cNvPr>
          <p:cNvGrpSpPr/>
          <p:nvPr/>
        </p:nvGrpSpPr>
        <p:grpSpPr>
          <a:xfrm>
            <a:off x="235287" y="2911836"/>
            <a:ext cx="4410925" cy="1874460"/>
            <a:chOff x="152400" y="2266950"/>
            <a:chExt cx="4410925" cy="1874460"/>
          </a:xfrm>
        </p:grpSpPr>
        <p:sp>
          <p:nvSpPr>
            <p:cNvPr id="27" name="TextBox 26">
              <a:extLst>
                <a:ext uri="{FF2B5EF4-FFF2-40B4-BE49-F238E27FC236}">
                  <a16:creationId xmlns:a16="http://schemas.microsoft.com/office/drawing/2014/main" id="{B9599E19-398A-2F21-7206-413DD1636285}"/>
                </a:ext>
              </a:extLst>
            </p:cNvPr>
            <p:cNvSpPr txBox="1"/>
            <p:nvPr/>
          </p:nvSpPr>
          <p:spPr>
            <a:xfrm>
              <a:off x="152400" y="2266950"/>
              <a:ext cx="3657600" cy="369332"/>
            </a:xfrm>
            <a:prstGeom prst="rect">
              <a:avLst/>
            </a:prstGeom>
            <a:noFill/>
          </p:spPr>
          <p:txBody>
            <a:bodyPr wrap="square" rtlCol="0">
              <a:spAutoFit/>
            </a:bodyPr>
            <a:lstStyle/>
            <a:p>
              <a:r>
                <a:rPr lang="en-US" dirty="0"/>
                <a:t>Format of the object label vector:</a:t>
              </a:r>
            </a:p>
          </p:txBody>
        </p:sp>
        <p:sp>
          <p:nvSpPr>
            <p:cNvPr id="28" name="TextBox 27">
              <a:extLst>
                <a:ext uri="{FF2B5EF4-FFF2-40B4-BE49-F238E27FC236}">
                  <a16:creationId xmlns:a16="http://schemas.microsoft.com/office/drawing/2014/main" id="{6D67A2DD-40FE-4FDC-214F-1C5EFB652C75}"/>
                </a:ext>
              </a:extLst>
            </p:cNvPr>
            <p:cNvSpPr txBox="1"/>
            <p:nvPr/>
          </p:nvSpPr>
          <p:spPr>
            <a:xfrm>
              <a:off x="1056848" y="2571750"/>
              <a:ext cx="3506477" cy="1569660"/>
            </a:xfrm>
            <a:prstGeom prst="rect">
              <a:avLst/>
            </a:prstGeom>
            <a:noFill/>
          </p:spPr>
          <p:txBody>
            <a:bodyPr wrap="square">
              <a:spAutoFit/>
            </a:bodyPr>
            <a:lstStyle/>
            <a:p>
              <a:r>
                <a:rPr lang="en-US" sz="1600" dirty="0"/>
                <a:t>Pc = {0,1} -&gt; </a:t>
              </a:r>
              <a:r>
                <a:rPr lang="en-US" sz="1600" b="0" dirty="0">
                  <a:solidFill>
                    <a:schemeClr val="tx1"/>
                  </a:solidFill>
                </a:rPr>
                <a:t>Object is/not detected</a:t>
              </a:r>
            </a:p>
            <a:p>
              <a:r>
                <a:rPr lang="en-US" sz="1600" dirty="0"/>
                <a:t>x of the upper-left corner</a:t>
              </a:r>
            </a:p>
            <a:p>
              <a:r>
                <a:rPr lang="en-US" sz="1600" dirty="0"/>
                <a:t>y of the upper-left corner</a:t>
              </a:r>
            </a:p>
            <a:p>
              <a:r>
                <a:rPr lang="en-US" sz="1600" dirty="0"/>
                <a:t>x of the bottom-right corner</a:t>
              </a:r>
            </a:p>
            <a:p>
              <a:r>
                <a:rPr lang="en-US" sz="1600" dirty="0"/>
                <a:t>y of the bottom-right corner</a:t>
              </a:r>
            </a:p>
            <a:p>
              <a:r>
                <a:rPr lang="en-US" sz="1600" dirty="0"/>
                <a:t>c -&gt; object classification number</a:t>
              </a:r>
            </a:p>
          </p:txBody>
        </p:sp>
        <p:grpSp>
          <p:nvGrpSpPr>
            <p:cNvPr id="29" name="Group 28">
              <a:extLst>
                <a:ext uri="{FF2B5EF4-FFF2-40B4-BE49-F238E27FC236}">
                  <a16:creationId xmlns:a16="http://schemas.microsoft.com/office/drawing/2014/main" id="{D000C33F-2A01-384C-48F2-7C0D71D14707}"/>
                </a:ext>
              </a:extLst>
            </p:cNvPr>
            <p:cNvGrpSpPr/>
            <p:nvPr/>
          </p:nvGrpSpPr>
          <p:grpSpPr>
            <a:xfrm>
              <a:off x="228599" y="2638070"/>
              <a:ext cx="768970" cy="1477328"/>
              <a:chOff x="4803289" y="852762"/>
              <a:chExt cx="768970" cy="1477328"/>
            </a:xfrm>
          </p:grpSpPr>
          <p:sp>
            <p:nvSpPr>
              <p:cNvPr id="30" name="TextBox 29">
                <a:extLst>
                  <a:ext uri="{FF2B5EF4-FFF2-40B4-BE49-F238E27FC236}">
                    <a16:creationId xmlns:a16="http://schemas.microsoft.com/office/drawing/2014/main" id="{B8D2FA1E-3980-0A4C-9B1F-A4C9B82FC336}"/>
                  </a:ext>
                </a:extLst>
              </p:cNvPr>
              <p:cNvSpPr txBox="1"/>
              <p:nvPr/>
            </p:nvSpPr>
            <p:spPr>
              <a:xfrm>
                <a:off x="4887736" y="852762"/>
                <a:ext cx="684523" cy="1477328"/>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Pc</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a:t>
                </a:r>
              </a:p>
            </p:txBody>
          </p:sp>
          <p:sp>
            <p:nvSpPr>
              <p:cNvPr id="31" name="Double Bracket 30">
                <a:extLst>
                  <a:ext uri="{FF2B5EF4-FFF2-40B4-BE49-F238E27FC236}">
                    <a16:creationId xmlns:a16="http://schemas.microsoft.com/office/drawing/2014/main" id="{9ADD2E18-409C-3570-6FDA-84F867CA85A4}"/>
                  </a:ext>
                </a:extLst>
              </p:cNvPr>
              <p:cNvSpPr/>
              <p:nvPr/>
            </p:nvSpPr>
            <p:spPr bwMode="auto">
              <a:xfrm>
                <a:off x="4803289" y="899896"/>
                <a:ext cx="768970" cy="1430194"/>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spTree>
    <p:extLst>
      <p:ext uri="{BB962C8B-B14F-4D97-AF65-F5344CB8AC3E}">
        <p14:creationId xmlns:p14="http://schemas.microsoft.com/office/powerpoint/2010/main" val="101553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08E2B-D20C-DF54-9A2A-3058CEAE87F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9E80694-27A0-D2BB-0A8C-CC32387DD44C}"/>
              </a:ext>
            </a:extLst>
          </p:cNvPr>
          <p:cNvSpPr txBox="1"/>
          <p:nvPr/>
        </p:nvSpPr>
        <p:spPr>
          <a:xfrm rot="20891098">
            <a:off x="1822920" y="2063320"/>
            <a:ext cx="6306670" cy="646331"/>
          </a:xfrm>
          <a:prstGeom prst="rect">
            <a:avLst/>
          </a:prstGeom>
          <a:noFill/>
        </p:spPr>
        <p:txBody>
          <a:bodyPr wrap="square" rtlCol="0">
            <a:spAutoFit/>
          </a:bodyPr>
          <a:lstStyle/>
          <a:p>
            <a:r>
              <a:rPr lang="en-US" sz="3600" dirty="0">
                <a:solidFill>
                  <a:srgbClr val="333399"/>
                </a:solidFill>
              </a:rPr>
              <a:t>Landmark Detection</a:t>
            </a:r>
          </a:p>
        </p:txBody>
      </p:sp>
    </p:spTree>
    <p:extLst>
      <p:ext uri="{BB962C8B-B14F-4D97-AF65-F5344CB8AC3E}">
        <p14:creationId xmlns:p14="http://schemas.microsoft.com/office/powerpoint/2010/main" val="89788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FF082-B1E6-982C-41C9-10CB05D63F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8130D-F624-C42D-8E8E-8AE8032D5671}"/>
              </a:ext>
            </a:extLst>
          </p:cNvPr>
          <p:cNvSpPr>
            <a:spLocks noGrp="1"/>
          </p:cNvSpPr>
          <p:nvPr>
            <p:ph type="title"/>
          </p:nvPr>
        </p:nvSpPr>
        <p:spPr/>
        <p:txBody>
          <a:bodyPr/>
          <a:lstStyle/>
          <a:p>
            <a:r>
              <a:rPr lang="en-US" dirty="0"/>
              <a:t>Landmark Detection</a:t>
            </a:r>
          </a:p>
        </p:txBody>
      </p:sp>
      <p:sp>
        <p:nvSpPr>
          <p:cNvPr id="4" name="Content Placeholder 3">
            <a:extLst>
              <a:ext uri="{FF2B5EF4-FFF2-40B4-BE49-F238E27FC236}">
                <a16:creationId xmlns:a16="http://schemas.microsoft.com/office/drawing/2014/main" id="{10566B3E-C50E-529F-B16B-4CC699DC9588}"/>
              </a:ext>
            </a:extLst>
          </p:cNvPr>
          <p:cNvSpPr>
            <a:spLocks noGrp="1"/>
          </p:cNvSpPr>
          <p:nvPr>
            <p:ph sz="half" idx="2"/>
          </p:nvPr>
        </p:nvSpPr>
        <p:spPr>
          <a:xfrm>
            <a:off x="228600" y="1047751"/>
            <a:ext cx="5029200" cy="990599"/>
          </a:xfrm>
        </p:spPr>
        <p:txBody>
          <a:bodyPr/>
          <a:lstStyle/>
          <a:p>
            <a:r>
              <a:rPr lang="en-US" dirty="0"/>
              <a:t>In computer science, landmark detection is the process of finding significant landmarks in an image. </a:t>
            </a:r>
          </a:p>
          <a:p>
            <a:r>
              <a:rPr lang="en-US" dirty="0"/>
              <a:t>This originally referred to finding landmarks for navigational purposes – for instance, in robot vision or creating maps from satellite images. </a:t>
            </a:r>
          </a:p>
        </p:txBody>
      </p:sp>
      <p:sp>
        <p:nvSpPr>
          <p:cNvPr id="8" name="Content Placeholder 7">
            <a:extLst>
              <a:ext uri="{FF2B5EF4-FFF2-40B4-BE49-F238E27FC236}">
                <a16:creationId xmlns:a16="http://schemas.microsoft.com/office/drawing/2014/main" id="{FD64937F-0719-4B3F-0DDF-11B53E8F671E}"/>
              </a:ext>
            </a:extLst>
          </p:cNvPr>
          <p:cNvSpPr>
            <a:spLocks noGrp="1"/>
          </p:cNvSpPr>
          <p:nvPr>
            <p:ph sz="half" idx="10"/>
          </p:nvPr>
        </p:nvSpPr>
        <p:spPr>
          <a:xfrm>
            <a:off x="228601" y="3181350"/>
            <a:ext cx="8382000" cy="1499066"/>
          </a:xfrm>
        </p:spPr>
        <p:txBody>
          <a:bodyPr/>
          <a:lstStyle/>
          <a:p>
            <a:r>
              <a:rPr lang="en-US" dirty="0"/>
              <a:t>Methods used in navigation have been extended to other fields, notably in facial recognition where it is used to identify key points on a face. </a:t>
            </a:r>
          </a:p>
          <a:p>
            <a:r>
              <a:rPr lang="en-US" dirty="0"/>
              <a:t>It also has important applications in medicine, identifying anatomical landmarks in medical images. </a:t>
            </a:r>
          </a:p>
          <a:p>
            <a:endParaRPr lang="en-US" dirty="0"/>
          </a:p>
        </p:txBody>
      </p:sp>
      <p:pic>
        <p:nvPicPr>
          <p:cNvPr id="7" name="Picture 6" descr="X-ray of a pelvis&#10;&#10;Description automatically generated">
            <a:extLst>
              <a:ext uri="{FF2B5EF4-FFF2-40B4-BE49-F238E27FC236}">
                <a16:creationId xmlns:a16="http://schemas.microsoft.com/office/drawing/2014/main" id="{45E84EAD-2706-2820-B3CE-AB75AC74B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637" y="313397"/>
            <a:ext cx="3886200" cy="2833687"/>
          </a:xfrm>
          <a:prstGeom prst="rect">
            <a:avLst/>
          </a:prstGeom>
        </p:spPr>
      </p:pic>
    </p:spTree>
    <p:extLst>
      <p:ext uri="{BB962C8B-B14F-4D97-AF65-F5344CB8AC3E}">
        <p14:creationId xmlns:p14="http://schemas.microsoft.com/office/powerpoint/2010/main" val="383542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73168-EC36-99DE-7111-B493DE9EF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2E20A4-ACE6-941A-A294-D628BDDFFD24}"/>
              </a:ext>
            </a:extLst>
          </p:cNvPr>
          <p:cNvSpPr>
            <a:spLocks noGrp="1"/>
          </p:cNvSpPr>
          <p:nvPr>
            <p:ph type="title"/>
          </p:nvPr>
        </p:nvSpPr>
        <p:spPr/>
        <p:txBody>
          <a:bodyPr/>
          <a:lstStyle/>
          <a:p>
            <a:r>
              <a:rPr lang="en-US" dirty="0"/>
              <a:t>Facial Landmark Detection</a:t>
            </a:r>
          </a:p>
        </p:txBody>
      </p:sp>
      <p:sp>
        <p:nvSpPr>
          <p:cNvPr id="4" name="Content Placeholder 3">
            <a:extLst>
              <a:ext uri="{FF2B5EF4-FFF2-40B4-BE49-F238E27FC236}">
                <a16:creationId xmlns:a16="http://schemas.microsoft.com/office/drawing/2014/main" id="{3F0FE21F-B650-01EF-D3C7-8B87500AB5E2}"/>
              </a:ext>
            </a:extLst>
          </p:cNvPr>
          <p:cNvSpPr>
            <a:spLocks noGrp="1"/>
          </p:cNvSpPr>
          <p:nvPr>
            <p:ph idx="1"/>
          </p:nvPr>
        </p:nvSpPr>
        <p:spPr>
          <a:xfrm>
            <a:off x="434975" y="1098321"/>
            <a:ext cx="4899025" cy="3456385"/>
          </a:xfrm>
        </p:spPr>
        <p:txBody>
          <a:bodyPr/>
          <a:lstStyle/>
          <a:p>
            <a:r>
              <a:rPr lang="en-US" dirty="0"/>
              <a:t>Finding facial landmarks is an important step in facial identification of people in an image. </a:t>
            </a:r>
          </a:p>
          <a:p>
            <a:r>
              <a:rPr lang="en-US" dirty="0"/>
              <a:t>Facial landmarks can also be used to extract information about mood and intention of the person. </a:t>
            </a:r>
          </a:p>
          <a:p>
            <a:r>
              <a:rPr lang="en-US" dirty="0"/>
              <a:t>Methods used fall in to three categories: holistic methods, constrained local model methods, and regression-based methods.</a:t>
            </a:r>
          </a:p>
        </p:txBody>
      </p:sp>
      <p:pic>
        <p:nvPicPr>
          <p:cNvPr id="5" name="Picture 4" descr="A face with points on it&#10;&#10;Description automatically generated">
            <a:extLst>
              <a:ext uri="{FF2B5EF4-FFF2-40B4-BE49-F238E27FC236}">
                <a16:creationId xmlns:a16="http://schemas.microsoft.com/office/drawing/2014/main" id="{A5BAAF1D-FAEA-D567-3CA6-930C9800D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625" y="921513"/>
            <a:ext cx="3200400" cy="3810000"/>
          </a:xfrm>
          <a:prstGeom prst="rect">
            <a:avLst/>
          </a:prstGeom>
        </p:spPr>
      </p:pic>
    </p:spTree>
    <p:extLst>
      <p:ext uri="{BB962C8B-B14F-4D97-AF65-F5344CB8AC3E}">
        <p14:creationId xmlns:p14="http://schemas.microsoft.com/office/powerpoint/2010/main" val="1626458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FE26E-0DBA-199C-159F-C91953C098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9059D99-C140-E70E-A67D-CA9D586DEBDA}"/>
              </a:ext>
            </a:extLst>
          </p:cNvPr>
          <p:cNvSpPr>
            <a:spLocks noGrp="1"/>
          </p:cNvSpPr>
          <p:nvPr>
            <p:ph type="title"/>
          </p:nvPr>
        </p:nvSpPr>
        <p:spPr/>
        <p:txBody>
          <a:bodyPr/>
          <a:lstStyle/>
          <a:p>
            <a:r>
              <a:rPr lang="en-US" dirty="0"/>
              <a:t>Facial Landmark Detection with CNN</a:t>
            </a:r>
          </a:p>
        </p:txBody>
      </p:sp>
      <p:grpSp>
        <p:nvGrpSpPr>
          <p:cNvPr id="60" name="Group 59">
            <a:extLst>
              <a:ext uri="{FF2B5EF4-FFF2-40B4-BE49-F238E27FC236}">
                <a16:creationId xmlns:a16="http://schemas.microsoft.com/office/drawing/2014/main" id="{DD7E0910-D71B-89F6-513C-D07BEA4D22B6}"/>
              </a:ext>
            </a:extLst>
          </p:cNvPr>
          <p:cNvGrpSpPr/>
          <p:nvPr/>
        </p:nvGrpSpPr>
        <p:grpSpPr>
          <a:xfrm>
            <a:off x="318369" y="1123950"/>
            <a:ext cx="8667187" cy="2029325"/>
            <a:chOff x="336889" y="831946"/>
            <a:chExt cx="9345570" cy="2222323"/>
          </a:xfrm>
        </p:grpSpPr>
        <p:grpSp>
          <p:nvGrpSpPr>
            <p:cNvPr id="45" name="Group 44">
              <a:extLst>
                <a:ext uri="{FF2B5EF4-FFF2-40B4-BE49-F238E27FC236}">
                  <a16:creationId xmlns:a16="http://schemas.microsoft.com/office/drawing/2014/main" id="{EA0EC2FE-409C-47B5-F11D-889A5EF71F08}"/>
                </a:ext>
              </a:extLst>
            </p:cNvPr>
            <p:cNvGrpSpPr/>
            <p:nvPr/>
          </p:nvGrpSpPr>
          <p:grpSpPr>
            <a:xfrm>
              <a:off x="1853033" y="1635989"/>
              <a:ext cx="5261251" cy="1157468"/>
              <a:chOff x="1864963" y="3143883"/>
              <a:chExt cx="5261251" cy="1157468"/>
            </a:xfrm>
          </p:grpSpPr>
          <p:sp>
            <p:nvSpPr>
              <p:cNvPr id="13" name="Cube 12">
                <a:extLst>
                  <a:ext uri="{FF2B5EF4-FFF2-40B4-BE49-F238E27FC236}">
                    <a16:creationId xmlns:a16="http://schemas.microsoft.com/office/drawing/2014/main" id="{857DE2A7-0FF7-825B-2CB9-822E695A68DD}"/>
                  </a:ext>
                </a:extLst>
              </p:cNvPr>
              <p:cNvSpPr/>
              <p:nvPr/>
            </p:nvSpPr>
            <p:spPr bwMode="auto">
              <a:xfrm>
                <a:off x="2169763" y="3203052"/>
                <a:ext cx="1066800" cy="1069889"/>
              </a:xfrm>
              <a:prstGeom prst="cube">
                <a:avLst>
                  <a:gd name="adj" fmla="val 63715"/>
                </a:avLst>
              </a:prstGeom>
              <a:solidFill>
                <a:schemeClr val="accent1"/>
              </a:solidFill>
              <a:ln w="9525"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4" name="Cube 13">
                <a:extLst>
                  <a:ext uri="{FF2B5EF4-FFF2-40B4-BE49-F238E27FC236}">
                    <a16:creationId xmlns:a16="http://schemas.microsoft.com/office/drawing/2014/main" id="{072FFF58-50AD-0B49-1C02-2217ADA7F652}"/>
                  </a:ext>
                </a:extLst>
              </p:cNvPr>
              <p:cNvSpPr/>
              <p:nvPr/>
            </p:nvSpPr>
            <p:spPr bwMode="auto">
              <a:xfrm>
                <a:off x="3763036" y="3231462"/>
                <a:ext cx="1066800" cy="1069889"/>
              </a:xfrm>
              <a:prstGeom prst="cube">
                <a:avLst>
                  <a:gd name="adj" fmla="val 82652"/>
                </a:avLst>
              </a:prstGeom>
              <a:solidFill>
                <a:schemeClr val="accent1"/>
              </a:solidFill>
              <a:ln w="9525"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nvGrpSpPr>
              <p:cNvPr id="15" name="Group 14">
                <a:extLst>
                  <a:ext uri="{FF2B5EF4-FFF2-40B4-BE49-F238E27FC236}">
                    <a16:creationId xmlns:a16="http://schemas.microsoft.com/office/drawing/2014/main" id="{C35B765A-86D1-4C3B-FD80-01900CE46B05}"/>
                  </a:ext>
                </a:extLst>
              </p:cNvPr>
              <p:cNvGrpSpPr/>
              <p:nvPr/>
            </p:nvGrpSpPr>
            <p:grpSpPr>
              <a:xfrm>
                <a:off x="5934096" y="3143883"/>
                <a:ext cx="717476" cy="1049369"/>
                <a:chOff x="6135571" y="1376349"/>
                <a:chExt cx="717476" cy="1049369"/>
              </a:xfrm>
            </p:grpSpPr>
            <p:cxnSp>
              <p:nvCxnSpPr>
                <p:cNvPr id="33" name="Straight Arrow Connector 32">
                  <a:extLst>
                    <a:ext uri="{FF2B5EF4-FFF2-40B4-BE49-F238E27FC236}">
                      <a16:creationId xmlns:a16="http://schemas.microsoft.com/office/drawing/2014/main" id="{CBB883CF-9EF2-8D7D-891C-D5630FF836DB}"/>
                    </a:ext>
                  </a:extLst>
                </p:cNvPr>
                <p:cNvCxnSpPr/>
                <p:nvPr/>
              </p:nvCxnSpPr>
              <p:spPr bwMode="auto">
                <a:xfrm>
                  <a:off x="6135571" y="1859744"/>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 name="Group 33">
                  <a:extLst>
                    <a:ext uri="{FF2B5EF4-FFF2-40B4-BE49-F238E27FC236}">
                      <a16:creationId xmlns:a16="http://schemas.microsoft.com/office/drawing/2014/main" id="{88D45213-B697-BF31-16A0-629C4D6815B0}"/>
                    </a:ext>
                  </a:extLst>
                </p:cNvPr>
                <p:cNvGrpSpPr/>
                <p:nvPr/>
              </p:nvGrpSpPr>
              <p:grpSpPr>
                <a:xfrm>
                  <a:off x="6595738" y="1376349"/>
                  <a:ext cx="257309" cy="1049369"/>
                  <a:chOff x="6201526" y="1646074"/>
                  <a:chExt cx="206422" cy="846521"/>
                </a:xfrm>
              </p:grpSpPr>
              <p:sp>
                <p:nvSpPr>
                  <p:cNvPr id="35" name="Rectangle 34">
                    <a:extLst>
                      <a:ext uri="{FF2B5EF4-FFF2-40B4-BE49-F238E27FC236}">
                        <a16:creationId xmlns:a16="http://schemas.microsoft.com/office/drawing/2014/main" id="{40F56B75-ED59-9BE4-9644-FD59E6B91E3B}"/>
                      </a:ext>
                    </a:extLst>
                  </p:cNvPr>
                  <p:cNvSpPr/>
                  <p:nvPr/>
                </p:nvSpPr>
                <p:spPr bwMode="auto">
                  <a:xfrm>
                    <a:off x="6213022" y="1646074"/>
                    <a:ext cx="188071" cy="846521"/>
                  </a:xfrm>
                  <a:prstGeom prst="rect">
                    <a:avLst/>
                  </a:prstGeom>
                  <a:noFill/>
                  <a:ln w="38100" cap="flat" cmpd="sng" algn="ctr">
                    <a:solidFill>
                      <a:srgbClr val="0070C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36" name="Oval 35">
                    <a:extLst>
                      <a:ext uri="{FF2B5EF4-FFF2-40B4-BE49-F238E27FC236}">
                        <a16:creationId xmlns:a16="http://schemas.microsoft.com/office/drawing/2014/main" id="{B5EEFA11-F3B5-43B5-33BF-54E9DCA691CF}"/>
                      </a:ext>
                    </a:extLst>
                  </p:cNvPr>
                  <p:cNvSpPr/>
                  <p:nvPr/>
                </p:nvSpPr>
                <p:spPr bwMode="auto">
                  <a:xfrm>
                    <a:off x="6248400" y="1661159"/>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7" name="Oval 36">
                    <a:extLst>
                      <a:ext uri="{FF2B5EF4-FFF2-40B4-BE49-F238E27FC236}">
                        <a16:creationId xmlns:a16="http://schemas.microsoft.com/office/drawing/2014/main" id="{B06320B9-80D8-5E45-7DF4-E8A5C4F5BA23}"/>
                      </a:ext>
                    </a:extLst>
                  </p:cNvPr>
                  <p:cNvSpPr/>
                  <p:nvPr/>
                </p:nvSpPr>
                <p:spPr bwMode="auto">
                  <a:xfrm>
                    <a:off x="6248400" y="1851697"/>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8" name="Oval 37">
                    <a:extLst>
                      <a:ext uri="{FF2B5EF4-FFF2-40B4-BE49-F238E27FC236}">
                        <a16:creationId xmlns:a16="http://schemas.microsoft.com/office/drawing/2014/main" id="{CE53070B-EE5B-0E0C-D011-E6D75B3D93E3}"/>
                      </a:ext>
                    </a:extLst>
                  </p:cNvPr>
                  <p:cNvSpPr/>
                  <p:nvPr/>
                </p:nvSpPr>
                <p:spPr bwMode="auto">
                  <a:xfrm>
                    <a:off x="6248400" y="2042235"/>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9" name="Oval 38">
                    <a:extLst>
                      <a:ext uri="{FF2B5EF4-FFF2-40B4-BE49-F238E27FC236}">
                        <a16:creationId xmlns:a16="http://schemas.microsoft.com/office/drawing/2014/main" id="{794B45A3-A235-3483-77C9-E4D1D5D9FD97}"/>
                      </a:ext>
                    </a:extLst>
                  </p:cNvPr>
                  <p:cNvSpPr/>
                  <p:nvPr/>
                </p:nvSpPr>
                <p:spPr bwMode="auto">
                  <a:xfrm>
                    <a:off x="6248400" y="2347556"/>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40" name="TextBox 39">
                    <a:extLst>
                      <a:ext uri="{FF2B5EF4-FFF2-40B4-BE49-F238E27FC236}">
                        <a16:creationId xmlns:a16="http://schemas.microsoft.com/office/drawing/2014/main" id="{317DE3B0-1302-88C2-CEC2-CBDBF3C243E7}"/>
                      </a:ext>
                    </a:extLst>
                  </p:cNvPr>
                  <p:cNvSpPr txBox="1"/>
                  <p:nvPr/>
                </p:nvSpPr>
                <p:spPr>
                  <a:xfrm>
                    <a:off x="6201526" y="2107573"/>
                    <a:ext cx="206422" cy="198625"/>
                  </a:xfrm>
                  <a:prstGeom prst="rect">
                    <a:avLst/>
                  </a:prstGeom>
                  <a:noFill/>
                  <a:ln>
                    <a:solidFill>
                      <a:srgbClr val="0070C0"/>
                    </a:solidFill>
                  </a:ln>
                </p:spPr>
                <p:txBody>
                  <a:bodyPr wrap="square" lIns="0" tIns="0" rIns="0" bIns="0" rtlCol="0">
                    <a:spAutoFit/>
                  </a:bodyPr>
                  <a:lstStyle/>
                  <a:p>
                    <a:pPr algn="ctr"/>
                    <a:r>
                      <a:rPr lang="en-US" sz="1600" b="1" dirty="0"/>
                      <a:t>…</a:t>
                    </a:r>
                  </a:p>
                </p:txBody>
              </p:sp>
            </p:grpSp>
          </p:grpSp>
          <p:grpSp>
            <p:nvGrpSpPr>
              <p:cNvPr id="16" name="Group 15">
                <a:extLst>
                  <a:ext uri="{FF2B5EF4-FFF2-40B4-BE49-F238E27FC236}">
                    <a16:creationId xmlns:a16="http://schemas.microsoft.com/office/drawing/2014/main" id="{8C5974D4-7AB8-5861-CBEE-8DF21B5EE13D}"/>
                  </a:ext>
                </a:extLst>
              </p:cNvPr>
              <p:cNvGrpSpPr/>
              <p:nvPr/>
            </p:nvGrpSpPr>
            <p:grpSpPr>
              <a:xfrm>
                <a:off x="4767144" y="3149292"/>
                <a:ext cx="717476" cy="1049369"/>
                <a:chOff x="6135571" y="1376349"/>
                <a:chExt cx="717476" cy="1049369"/>
              </a:xfrm>
            </p:grpSpPr>
            <p:cxnSp>
              <p:nvCxnSpPr>
                <p:cNvPr id="25" name="Straight Arrow Connector 24">
                  <a:extLst>
                    <a:ext uri="{FF2B5EF4-FFF2-40B4-BE49-F238E27FC236}">
                      <a16:creationId xmlns:a16="http://schemas.microsoft.com/office/drawing/2014/main" id="{1ACAF9C5-D74E-F049-90E1-A78C86668587}"/>
                    </a:ext>
                  </a:extLst>
                </p:cNvPr>
                <p:cNvCxnSpPr/>
                <p:nvPr/>
              </p:nvCxnSpPr>
              <p:spPr bwMode="auto">
                <a:xfrm>
                  <a:off x="6135571" y="1859744"/>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6" name="Group 25">
                  <a:extLst>
                    <a:ext uri="{FF2B5EF4-FFF2-40B4-BE49-F238E27FC236}">
                      <a16:creationId xmlns:a16="http://schemas.microsoft.com/office/drawing/2014/main" id="{BFBD6E1D-09A2-4806-1E2E-269E72D15F9A}"/>
                    </a:ext>
                  </a:extLst>
                </p:cNvPr>
                <p:cNvGrpSpPr/>
                <p:nvPr/>
              </p:nvGrpSpPr>
              <p:grpSpPr>
                <a:xfrm>
                  <a:off x="6595738" y="1376349"/>
                  <a:ext cx="257309" cy="1049369"/>
                  <a:chOff x="6201526" y="1646074"/>
                  <a:chExt cx="206422" cy="846521"/>
                </a:xfrm>
              </p:grpSpPr>
              <p:sp>
                <p:nvSpPr>
                  <p:cNvPr id="27" name="Rectangle 26">
                    <a:extLst>
                      <a:ext uri="{FF2B5EF4-FFF2-40B4-BE49-F238E27FC236}">
                        <a16:creationId xmlns:a16="http://schemas.microsoft.com/office/drawing/2014/main" id="{B6D4BEBF-9718-2844-7E3C-01F3744999DE}"/>
                      </a:ext>
                    </a:extLst>
                  </p:cNvPr>
                  <p:cNvSpPr/>
                  <p:nvPr/>
                </p:nvSpPr>
                <p:spPr bwMode="auto">
                  <a:xfrm>
                    <a:off x="6213022" y="1646074"/>
                    <a:ext cx="188071" cy="846521"/>
                  </a:xfrm>
                  <a:prstGeom prst="rect">
                    <a:avLst/>
                  </a:prstGeom>
                  <a:noFill/>
                  <a:ln w="38100" cap="flat" cmpd="sng" algn="ctr">
                    <a:solidFill>
                      <a:srgbClr val="0070C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8" name="Oval 27">
                    <a:extLst>
                      <a:ext uri="{FF2B5EF4-FFF2-40B4-BE49-F238E27FC236}">
                        <a16:creationId xmlns:a16="http://schemas.microsoft.com/office/drawing/2014/main" id="{E2244D92-01B3-B3E3-1BD7-7AF48128C663}"/>
                      </a:ext>
                    </a:extLst>
                  </p:cNvPr>
                  <p:cNvSpPr/>
                  <p:nvPr/>
                </p:nvSpPr>
                <p:spPr bwMode="auto">
                  <a:xfrm>
                    <a:off x="6248400" y="1661159"/>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29" name="Oval 28">
                    <a:extLst>
                      <a:ext uri="{FF2B5EF4-FFF2-40B4-BE49-F238E27FC236}">
                        <a16:creationId xmlns:a16="http://schemas.microsoft.com/office/drawing/2014/main" id="{FF11B023-2C93-F552-EB9B-223D0394B26D}"/>
                      </a:ext>
                    </a:extLst>
                  </p:cNvPr>
                  <p:cNvSpPr/>
                  <p:nvPr/>
                </p:nvSpPr>
                <p:spPr bwMode="auto">
                  <a:xfrm>
                    <a:off x="6248400" y="1851697"/>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0" name="Oval 29">
                    <a:extLst>
                      <a:ext uri="{FF2B5EF4-FFF2-40B4-BE49-F238E27FC236}">
                        <a16:creationId xmlns:a16="http://schemas.microsoft.com/office/drawing/2014/main" id="{68CDE7DA-0AA4-F73B-CFFA-A8D8204A79C8}"/>
                      </a:ext>
                    </a:extLst>
                  </p:cNvPr>
                  <p:cNvSpPr/>
                  <p:nvPr/>
                </p:nvSpPr>
                <p:spPr bwMode="auto">
                  <a:xfrm>
                    <a:off x="6248400" y="2042235"/>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1" name="Oval 30">
                    <a:extLst>
                      <a:ext uri="{FF2B5EF4-FFF2-40B4-BE49-F238E27FC236}">
                        <a16:creationId xmlns:a16="http://schemas.microsoft.com/office/drawing/2014/main" id="{8168A6D6-1885-C3B5-0555-AD28B1C9B1EB}"/>
                      </a:ext>
                    </a:extLst>
                  </p:cNvPr>
                  <p:cNvSpPr/>
                  <p:nvPr/>
                </p:nvSpPr>
                <p:spPr bwMode="auto">
                  <a:xfrm>
                    <a:off x="6248400" y="2347556"/>
                    <a:ext cx="115118" cy="108879"/>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32" name="TextBox 31">
                    <a:extLst>
                      <a:ext uri="{FF2B5EF4-FFF2-40B4-BE49-F238E27FC236}">
                        <a16:creationId xmlns:a16="http://schemas.microsoft.com/office/drawing/2014/main" id="{61BCD97C-C9BB-E34D-AE34-321D12D5323D}"/>
                      </a:ext>
                    </a:extLst>
                  </p:cNvPr>
                  <p:cNvSpPr txBox="1"/>
                  <p:nvPr/>
                </p:nvSpPr>
                <p:spPr>
                  <a:xfrm>
                    <a:off x="6201526" y="2107573"/>
                    <a:ext cx="206422" cy="198625"/>
                  </a:xfrm>
                  <a:prstGeom prst="rect">
                    <a:avLst/>
                  </a:prstGeom>
                  <a:noFill/>
                  <a:ln>
                    <a:solidFill>
                      <a:srgbClr val="0070C0"/>
                    </a:solidFill>
                  </a:ln>
                </p:spPr>
                <p:txBody>
                  <a:bodyPr wrap="square" lIns="0" tIns="0" rIns="0" bIns="0" rtlCol="0">
                    <a:spAutoFit/>
                  </a:bodyPr>
                  <a:lstStyle/>
                  <a:p>
                    <a:pPr algn="ctr"/>
                    <a:r>
                      <a:rPr lang="en-US" sz="1600" b="1" dirty="0"/>
                      <a:t>…</a:t>
                    </a:r>
                  </a:p>
                </p:txBody>
              </p:sp>
            </p:grpSp>
          </p:grpSp>
          <p:cxnSp>
            <p:nvCxnSpPr>
              <p:cNvPr id="17" name="Straight Arrow Connector 16">
                <a:extLst>
                  <a:ext uri="{FF2B5EF4-FFF2-40B4-BE49-F238E27FC236}">
                    <a16:creationId xmlns:a16="http://schemas.microsoft.com/office/drawing/2014/main" id="{DD11E251-81AE-745B-C0BD-1E4570AE8483}"/>
                  </a:ext>
                </a:extLst>
              </p:cNvPr>
              <p:cNvCxnSpPr/>
              <p:nvPr/>
            </p:nvCxnSpPr>
            <p:spPr bwMode="auto">
              <a:xfrm>
                <a:off x="1864963" y="3686740"/>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A7A89A9E-7C03-7F38-A354-D20B41263777}"/>
                  </a:ext>
                </a:extLst>
              </p:cNvPr>
              <p:cNvCxnSpPr/>
              <p:nvPr/>
            </p:nvCxnSpPr>
            <p:spPr bwMode="auto">
              <a:xfrm>
                <a:off x="3685733" y="3645787"/>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3103256B-465C-404D-C1C2-1199FE119704}"/>
                  </a:ext>
                </a:extLst>
              </p:cNvPr>
              <p:cNvSpPr txBox="1"/>
              <p:nvPr/>
            </p:nvSpPr>
            <p:spPr>
              <a:xfrm>
                <a:off x="5542652" y="3359718"/>
                <a:ext cx="483750" cy="369332"/>
              </a:xfrm>
              <a:prstGeom prst="rect">
                <a:avLst/>
              </a:prstGeom>
              <a:noFill/>
              <a:ln w="12700">
                <a:noFill/>
              </a:ln>
            </p:spPr>
            <p:txBody>
              <a:bodyPr wrap="square" lIns="0" tIns="0" rIns="0" bIns="0" rtlCol="0">
                <a:spAutoFit/>
              </a:bodyPr>
              <a:lstStyle/>
              <a:p>
                <a:r>
                  <a:rPr lang="en-US" sz="2400" b="1" dirty="0"/>
                  <a:t>…</a:t>
                </a:r>
              </a:p>
            </p:txBody>
          </p:sp>
          <p:sp>
            <p:nvSpPr>
              <p:cNvPr id="20" name="TextBox 19">
                <a:extLst>
                  <a:ext uri="{FF2B5EF4-FFF2-40B4-BE49-F238E27FC236}">
                    <a16:creationId xmlns:a16="http://schemas.microsoft.com/office/drawing/2014/main" id="{AE12AA7F-D8ED-1675-81DA-B5D8A1409DFA}"/>
                  </a:ext>
                </a:extLst>
              </p:cNvPr>
              <p:cNvSpPr txBox="1"/>
              <p:nvPr/>
            </p:nvSpPr>
            <p:spPr>
              <a:xfrm>
                <a:off x="3312763" y="3362238"/>
                <a:ext cx="483750" cy="369332"/>
              </a:xfrm>
              <a:prstGeom prst="rect">
                <a:avLst/>
              </a:prstGeom>
              <a:noFill/>
              <a:ln w="12700">
                <a:noFill/>
              </a:ln>
            </p:spPr>
            <p:txBody>
              <a:bodyPr wrap="square" lIns="0" tIns="0" rIns="0" bIns="0" rtlCol="0">
                <a:spAutoFit/>
              </a:bodyPr>
              <a:lstStyle/>
              <a:p>
                <a:r>
                  <a:rPr lang="en-US" sz="2400" b="1" dirty="0"/>
                  <a:t>…</a:t>
                </a:r>
              </a:p>
            </p:txBody>
          </p:sp>
          <p:cxnSp>
            <p:nvCxnSpPr>
              <p:cNvPr id="21" name="Straight Arrow Connector 20">
                <a:extLst>
                  <a:ext uri="{FF2B5EF4-FFF2-40B4-BE49-F238E27FC236}">
                    <a16:creationId xmlns:a16="http://schemas.microsoft.com/office/drawing/2014/main" id="{291732C9-BD8A-6378-E5B2-E7C354182754}"/>
                  </a:ext>
                </a:extLst>
              </p:cNvPr>
              <p:cNvCxnSpPr/>
              <p:nvPr/>
            </p:nvCxnSpPr>
            <p:spPr bwMode="auto">
              <a:xfrm>
                <a:off x="6727772" y="3624287"/>
                <a:ext cx="398442" cy="0"/>
              </a:xfrm>
              <a:prstGeom prst="straightConnector1">
                <a:avLst/>
              </a:prstGeom>
              <a:solidFill>
                <a:schemeClr val="accent1"/>
              </a:solidFill>
              <a:ln w="38100" cap="flat" cmpd="sng" algn="ctr">
                <a:solidFill>
                  <a:srgbClr val="0070C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9" name="Picture 48" descr="A collage of a person's face&#10;&#10;Description automatically generated">
              <a:extLst>
                <a:ext uri="{FF2B5EF4-FFF2-40B4-BE49-F238E27FC236}">
                  <a16:creationId xmlns:a16="http://schemas.microsoft.com/office/drawing/2014/main" id="{4177F70D-E506-34C1-521F-3278C9E9C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556" t="3632" r="52395" b="7513"/>
            <a:stretch/>
          </p:blipFill>
          <p:spPr>
            <a:xfrm>
              <a:off x="336889" y="1249181"/>
              <a:ext cx="1530969" cy="1693836"/>
            </a:xfrm>
            <a:prstGeom prst="rect">
              <a:avLst/>
            </a:prstGeom>
          </p:spPr>
        </p:pic>
        <p:pic>
          <p:nvPicPr>
            <p:cNvPr id="50" name="Picture 49" descr="A collage of a person's face&#10;&#10;Description automatically generated">
              <a:extLst>
                <a:ext uri="{FF2B5EF4-FFF2-40B4-BE49-F238E27FC236}">
                  <a16:creationId xmlns:a16="http://schemas.microsoft.com/office/drawing/2014/main" id="{8E43ACA7-03A1-6F58-7088-F0ECF9C9BD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981" t="2274" r="3722" b="8776"/>
            <a:stretch/>
          </p:blipFill>
          <p:spPr>
            <a:xfrm>
              <a:off x="8023952" y="1306531"/>
              <a:ext cx="1658507" cy="1668366"/>
            </a:xfrm>
            <a:prstGeom prst="rect">
              <a:avLst/>
            </a:prstGeom>
          </p:spPr>
        </p:pic>
        <p:sp>
          <p:nvSpPr>
            <p:cNvPr id="52" name="TextBox 51">
              <a:extLst>
                <a:ext uri="{FF2B5EF4-FFF2-40B4-BE49-F238E27FC236}">
                  <a16:creationId xmlns:a16="http://schemas.microsoft.com/office/drawing/2014/main" id="{8E82E336-0ECF-9CD3-EB24-9547D5E24941}"/>
                </a:ext>
              </a:extLst>
            </p:cNvPr>
            <p:cNvSpPr txBox="1"/>
            <p:nvPr/>
          </p:nvSpPr>
          <p:spPr>
            <a:xfrm>
              <a:off x="2850792" y="831946"/>
              <a:ext cx="3788849" cy="337048"/>
            </a:xfrm>
            <a:prstGeom prst="rect">
              <a:avLst/>
            </a:prstGeom>
            <a:noFill/>
          </p:spPr>
          <p:txBody>
            <a:bodyPr wrap="square" lIns="0" tIns="0" rIns="0" bIns="0" rtlCol="0">
              <a:spAutoFit/>
            </a:bodyPr>
            <a:lstStyle/>
            <a:p>
              <a:r>
                <a:rPr lang="en-US" sz="2000" dirty="0"/>
                <a:t>Convolutional Neural Network</a:t>
              </a:r>
            </a:p>
          </p:txBody>
        </p:sp>
        <p:sp>
          <p:nvSpPr>
            <p:cNvPr id="53" name="TextBox 52">
              <a:extLst>
                <a:ext uri="{FF2B5EF4-FFF2-40B4-BE49-F238E27FC236}">
                  <a16:creationId xmlns:a16="http://schemas.microsoft.com/office/drawing/2014/main" id="{78FBF0E9-2889-746E-639C-4E61FAB08C9D}"/>
                </a:ext>
              </a:extLst>
            </p:cNvPr>
            <p:cNvSpPr txBox="1"/>
            <p:nvPr/>
          </p:nvSpPr>
          <p:spPr>
            <a:xfrm>
              <a:off x="3052438" y="1164288"/>
              <a:ext cx="3369173" cy="276999"/>
            </a:xfrm>
            <a:prstGeom prst="rect">
              <a:avLst/>
            </a:prstGeom>
            <a:noFill/>
          </p:spPr>
          <p:txBody>
            <a:bodyPr wrap="square" lIns="0" tIns="0" rIns="0" bIns="0" rtlCol="0">
              <a:spAutoFit/>
            </a:bodyPr>
            <a:lstStyle/>
            <a:p>
              <a:r>
                <a:rPr lang="en-US" dirty="0"/>
                <a:t>Features detection by layers</a:t>
              </a:r>
            </a:p>
          </p:txBody>
        </p:sp>
        <p:grpSp>
          <p:nvGrpSpPr>
            <p:cNvPr id="57" name="Group 56">
              <a:extLst>
                <a:ext uri="{FF2B5EF4-FFF2-40B4-BE49-F238E27FC236}">
                  <a16:creationId xmlns:a16="http://schemas.microsoft.com/office/drawing/2014/main" id="{BD01D59C-AE2B-F72D-7C04-B586EB30F3E2}"/>
                </a:ext>
              </a:extLst>
            </p:cNvPr>
            <p:cNvGrpSpPr/>
            <p:nvPr/>
          </p:nvGrpSpPr>
          <p:grpSpPr>
            <a:xfrm>
              <a:off x="7261735" y="1300191"/>
              <a:ext cx="732141" cy="1754078"/>
              <a:chOff x="4803290" y="1103776"/>
              <a:chExt cx="574108" cy="1754078"/>
            </a:xfrm>
          </p:grpSpPr>
          <p:sp>
            <p:nvSpPr>
              <p:cNvPr id="58" name="TextBox 57">
                <a:extLst>
                  <a:ext uri="{FF2B5EF4-FFF2-40B4-BE49-F238E27FC236}">
                    <a16:creationId xmlns:a16="http://schemas.microsoft.com/office/drawing/2014/main" id="{2256383F-3C42-B923-5C6D-9DE0B59A7436}"/>
                  </a:ext>
                </a:extLst>
              </p:cNvPr>
              <p:cNvSpPr txBox="1"/>
              <p:nvPr/>
            </p:nvSpPr>
            <p:spPr>
              <a:xfrm>
                <a:off x="4887736" y="1119915"/>
                <a:ext cx="489660" cy="1685239"/>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Face?</a:t>
                </a:r>
              </a:p>
              <a:p>
                <a:pPr defTabSz="685800" fontAlgn="auto">
                  <a:spcBef>
                    <a:spcPts val="0"/>
                  </a:spcBef>
                  <a:spcAft>
                    <a:spcPts val="0"/>
                  </a:spcAft>
                  <a:defRPr/>
                </a:pPr>
                <a:r>
                  <a:rPr lang="en-US" sz="1600" dirty="0"/>
                  <a:t>x1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y1</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a:t>
                </a:r>
              </a:p>
              <a:p>
                <a:pPr defTabSz="685800" fontAlgn="auto">
                  <a:spcBef>
                    <a:spcPts val="0"/>
                  </a:spcBef>
                  <a:spcAft>
                    <a:spcPts val="0"/>
                  </a:spcAft>
                  <a:defRPr/>
                </a:pPr>
                <a:r>
                  <a:rPr lang="en-US" sz="1600" dirty="0" err="1"/>
                  <a:t>xN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yN</a:t>
                </a:r>
                <a:endParaRPr lang="en-US" sz="1600" b="0" dirty="0">
                  <a:solidFill>
                    <a:schemeClr val="tx1"/>
                  </a:solidFill>
                </a:endParaRPr>
              </a:p>
            </p:txBody>
          </p:sp>
          <p:sp>
            <p:nvSpPr>
              <p:cNvPr id="59" name="Double Bracket 58">
                <a:extLst>
                  <a:ext uri="{FF2B5EF4-FFF2-40B4-BE49-F238E27FC236}">
                    <a16:creationId xmlns:a16="http://schemas.microsoft.com/office/drawing/2014/main" id="{C62CA68F-E12A-5F35-07A4-C159B15D13FB}"/>
                  </a:ext>
                </a:extLst>
              </p:cNvPr>
              <p:cNvSpPr/>
              <p:nvPr/>
            </p:nvSpPr>
            <p:spPr bwMode="auto">
              <a:xfrm>
                <a:off x="4803290" y="1103776"/>
                <a:ext cx="574108" cy="1754078"/>
              </a:xfrm>
              <a:prstGeom prst="bracketPair">
                <a:avLst>
                  <a:gd name="adj" fmla="val 16667"/>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spTree>
    <p:extLst>
      <p:ext uri="{BB962C8B-B14F-4D97-AF65-F5344CB8AC3E}">
        <p14:creationId xmlns:p14="http://schemas.microsoft.com/office/powerpoint/2010/main" val="2836239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A8CE8-8F41-545E-BC64-611E87238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8417B-BB0E-3386-D344-0D7D0B9C4E7C}"/>
              </a:ext>
            </a:extLst>
          </p:cNvPr>
          <p:cNvSpPr>
            <a:spLocks noGrp="1"/>
          </p:cNvSpPr>
          <p:nvPr>
            <p:ph type="title"/>
          </p:nvPr>
        </p:nvSpPr>
        <p:spPr>
          <a:xfrm>
            <a:off x="1393827" y="285750"/>
            <a:ext cx="7369173" cy="490538"/>
          </a:xfrm>
        </p:spPr>
        <p:txBody>
          <a:bodyPr/>
          <a:lstStyle/>
          <a:p>
            <a:r>
              <a:rPr lang="en-US" dirty="0"/>
              <a:t>Variety of Landmarks in Face Recognition</a:t>
            </a:r>
          </a:p>
        </p:txBody>
      </p:sp>
      <p:pic>
        <p:nvPicPr>
          <p:cNvPr id="5" name="Picture 4" descr="A person with facial recognition&#10;&#10;Description automatically generated">
            <a:extLst>
              <a:ext uri="{FF2B5EF4-FFF2-40B4-BE49-F238E27FC236}">
                <a16:creationId xmlns:a16="http://schemas.microsoft.com/office/drawing/2014/main" id="{049D983F-A23D-40BD-E57B-A82ED948C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971550"/>
            <a:ext cx="4800600" cy="3614351"/>
          </a:xfrm>
          <a:prstGeom prst="rect">
            <a:avLst/>
          </a:prstGeom>
        </p:spPr>
      </p:pic>
    </p:spTree>
    <p:extLst>
      <p:ext uri="{BB962C8B-B14F-4D97-AF65-F5344CB8AC3E}">
        <p14:creationId xmlns:p14="http://schemas.microsoft.com/office/powerpoint/2010/main" val="29253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85FA0-2044-950C-F2AD-E9C3E58213C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413537F-8A12-D4CF-46F8-E1A2BF9C03F8}"/>
              </a:ext>
            </a:extLst>
          </p:cNvPr>
          <p:cNvSpPr txBox="1"/>
          <p:nvPr/>
        </p:nvSpPr>
        <p:spPr>
          <a:xfrm rot="20891098">
            <a:off x="1210588" y="2449418"/>
            <a:ext cx="7059378" cy="646331"/>
          </a:xfrm>
          <a:prstGeom prst="rect">
            <a:avLst/>
          </a:prstGeom>
          <a:noFill/>
        </p:spPr>
        <p:txBody>
          <a:bodyPr wrap="square" rtlCol="0">
            <a:spAutoFit/>
          </a:bodyPr>
          <a:lstStyle/>
          <a:p>
            <a:r>
              <a:rPr lang="en-US" sz="3600" dirty="0">
                <a:solidFill>
                  <a:srgbClr val="333399"/>
                </a:solidFill>
              </a:rPr>
              <a:t>Object Localization and Detection</a:t>
            </a:r>
          </a:p>
        </p:txBody>
      </p:sp>
    </p:spTree>
    <p:extLst>
      <p:ext uri="{BB962C8B-B14F-4D97-AF65-F5344CB8AC3E}">
        <p14:creationId xmlns:p14="http://schemas.microsoft.com/office/powerpoint/2010/main" val="2057130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25930-0988-D5E0-4E88-B6672DFB07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CC7D9A5-7668-DF4A-E4BF-D42ECC947586}"/>
              </a:ext>
            </a:extLst>
          </p:cNvPr>
          <p:cNvSpPr txBox="1"/>
          <p:nvPr/>
        </p:nvSpPr>
        <p:spPr>
          <a:xfrm rot="20891098">
            <a:off x="1298382" y="1818179"/>
            <a:ext cx="6547235" cy="1754326"/>
          </a:xfrm>
          <a:prstGeom prst="rect">
            <a:avLst/>
          </a:prstGeom>
          <a:noFill/>
        </p:spPr>
        <p:txBody>
          <a:bodyPr wrap="square" rtlCol="0">
            <a:spAutoFit/>
          </a:bodyPr>
          <a:lstStyle/>
          <a:p>
            <a:pPr marL="233363" indent="-233363">
              <a:buFont typeface="Arial" panose="020B0604020202020204" pitchFamily="34" charset="0"/>
              <a:buChar char="•"/>
            </a:pPr>
            <a:r>
              <a:rPr lang="en-US" sz="3600" dirty="0">
                <a:solidFill>
                  <a:srgbClr val="333399"/>
                </a:solidFill>
              </a:rPr>
              <a:t>Evaluating Object Localization and Detection</a:t>
            </a:r>
          </a:p>
          <a:p>
            <a:pPr marL="233363" indent="-233363">
              <a:buFont typeface="Arial" panose="020B0604020202020204" pitchFamily="34" charset="0"/>
              <a:buChar char="•"/>
            </a:pPr>
            <a:r>
              <a:rPr lang="en-US" sz="3600" dirty="0">
                <a:solidFill>
                  <a:srgbClr val="333399"/>
                </a:solidFill>
              </a:rPr>
              <a:t>Intersection Over Union</a:t>
            </a:r>
          </a:p>
        </p:txBody>
      </p:sp>
    </p:spTree>
    <p:extLst>
      <p:ext uri="{BB962C8B-B14F-4D97-AF65-F5344CB8AC3E}">
        <p14:creationId xmlns:p14="http://schemas.microsoft.com/office/powerpoint/2010/main" val="4239145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D31B-899D-3160-AF00-FEAD84755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FFF5F-7E89-739F-A9A4-CE975CEE5E03}"/>
              </a:ext>
            </a:extLst>
          </p:cNvPr>
          <p:cNvSpPr>
            <a:spLocks noGrp="1"/>
          </p:cNvSpPr>
          <p:nvPr>
            <p:ph type="title"/>
          </p:nvPr>
        </p:nvSpPr>
        <p:spPr/>
        <p:txBody>
          <a:bodyPr/>
          <a:lstStyle/>
          <a:p>
            <a:r>
              <a:rPr lang="en-US" dirty="0"/>
              <a:t>Evaluating Object Localization</a:t>
            </a:r>
          </a:p>
        </p:txBody>
      </p:sp>
      <p:sp>
        <p:nvSpPr>
          <p:cNvPr id="3" name="Content Placeholder 2">
            <a:extLst>
              <a:ext uri="{FF2B5EF4-FFF2-40B4-BE49-F238E27FC236}">
                <a16:creationId xmlns:a16="http://schemas.microsoft.com/office/drawing/2014/main" id="{EC8EAA37-120B-2216-153E-F7584F516A3A}"/>
              </a:ext>
            </a:extLst>
          </p:cNvPr>
          <p:cNvSpPr>
            <a:spLocks noGrp="1"/>
          </p:cNvSpPr>
          <p:nvPr>
            <p:ph idx="1"/>
          </p:nvPr>
        </p:nvSpPr>
        <p:spPr>
          <a:xfrm>
            <a:off x="157263" y="895350"/>
            <a:ext cx="4109937" cy="2235429"/>
          </a:xfrm>
        </p:spPr>
        <p:txBody>
          <a:bodyPr/>
          <a:lstStyle/>
          <a:p>
            <a:r>
              <a:rPr lang="en-US" dirty="0"/>
              <a:t>How do you evaluate object localization model?</a:t>
            </a:r>
          </a:p>
          <a:p>
            <a:r>
              <a:rPr lang="en-US" dirty="0"/>
              <a:t>Evaluation Metrics: Object localization models are evaluated using metrics such as Intersection over Union (</a:t>
            </a:r>
            <a:r>
              <a:rPr lang="en-US" dirty="0" err="1"/>
              <a:t>IoU</a:t>
            </a:r>
            <a:r>
              <a:rPr lang="en-US" dirty="0"/>
              <a:t>) and Mean Average Precision (</a:t>
            </a:r>
            <a:r>
              <a:rPr lang="en-US" dirty="0" err="1"/>
              <a:t>mAP</a:t>
            </a:r>
            <a:r>
              <a:rPr lang="en-US" dirty="0"/>
              <a:t>), which provide quantitative measures of the accuracy and robustness of the localization process.</a:t>
            </a:r>
          </a:p>
          <a:p>
            <a:endParaRPr lang="en-US" dirty="0"/>
          </a:p>
        </p:txBody>
      </p:sp>
      <p:pic>
        <p:nvPicPr>
          <p:cNvPr id="5" name="Picture 4" descr="A diagram of a test&#10;&#10;Description automatically generated with medium confidence">
            <a:extLst>
              <a:ext uri="{FF2B5EF4-FFF2-40B4-BE49-F238E27FC236}">
                <a16:creationId xmlns:a16="http://schemas.microsoft.com/office/drawing/2014/main" id="{D9EBF66F-D470-C8B5-6A65-BAB02595495A}"/>
              </a:ext>
            </a:extLst>
          </p:cNvPr>
          <p:cNvPicPr>
            <a:picLocks noChangeAspect="1"/>
          </p:cNvPicPr>
          <p:nvPr/>
        </p:nvPicPr>
        <p:blipFill rotWithShape="1">
          <a:blip r:embed="rId2">
            <a:extLst>
              <a:ext uri="{28A0092B-C50C-407E-A947-70E740481C1C}">
                <a14:useLocalDpi xmlns:a14="http://schemas.microsoft.com/office/drawing/2010/main" val="0"/>
              </a:ext>
            </a:extLst>
          </a:blip>
          <a:srcRect l="21793" t="17407" r="21792" b="17407"/>
          <a:stretch/>
        </p:blipFill>
        <p:spPr>
          <a:xfrm>
            <a:off x="4191000" y="734157"/>
            <a:ext cx="4800601" cy="4062046"/>
          </a:xfrm>
          <a:prstGeom prst="rect">
            <a:avLst/>
          </a:prstGeom>
        </p:spPr>
      </p:pic>
    </p:spTree>
    <p:extLst>
      <p:ext uri="{BB962C8B-B14F-4D97-AF65-F5344CB8AC3E}">
        <p14:creationId xmlns:p14="http://schemas.microsoft.com/office/powerpoint/2010/main" val="1026964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B229-C93F-474B-AFBB-3F9CF94CD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7F2A4-01F2-D1AD-D384-AB3B89023487}"/>
              </a:ext>
            </a:extLst>
          </p:cNvPr>
          <p:cNvSpPr>
            <a:spLocks noGrp="1"/>
          </p:cNvSpPr>
          <p:nvPr>
            <p:ph type="title"/>
          </p:nvPr>
        </p:nvSpPr>
        <p:spPr/>
        <p:txBody>
          <a:bodyPr/>
          <a:lstStyle/>
          <a:p>
            <a:r>
              <a:rPr lang="en-US" dirty="0"/>
              <a:t>Intersection over Union (</a:t>
            </a:r>
            <a:r>
              <a:rPr lang="en-US" dirty="0" err="1"/>
              <a:t>IoU</a:t>
            </a:r>
            <a:r>
              <a:rPr lang="en-US" dirty="0"/>
              <a:t>)</a:t>
            </a:r>
          </a:p>
        </p:txBody>
      </p:sp>
      <p:sp>
        <p:nvSpPr>
          <p:cNvPr id="3" name="Content Placeholder 2">
            <a:extLst>
              <a:ext uri="{FF2B5EF4-FFF2-40B4-BE49-F238E27FC236}">
                <a16:creationId xmlns:a16="http://schemas.microsoft.com/office/drawing/2014/main" id="{385B49BA-9024-D473-1131-BDA0F1C5AE81}"/>
              </a:ext>
            </a:extLst>
          </p:cNvPr>
          <p:cNvSpPr>
            <a:spLocks noGrp="1"/>
          </p:cNvSpPr>
          <p:nvPr>
            <p:ph sz="half" idx="2"/>
          </p:nvPr>
        </p:nvSpPr>
        <p:spPr>
          <a:xfrm>
            <a:off x="435540" y="1071561"/>
            <a:ext cx="8382000" cy="762001"/>
          </a:xfrm>
        </p:spPr>
        <p:txBody>
          <a:bodyPr/>
          <a:lstStyle/>
          <a:p>
            <a:r>
              <a:rPr lang="en-US" dirty="0"/>
              <a:t>Intersection over Union (</a:t>
            </a:r>
            <a:r>
              <a:rPr lang="en-US" dirty="0" err="1"/>
              <a:t>IoU</a:t>
            </a:r>
            <a:r>
              <a:rPr lang="en-US" dirty="0"/>
              <a:t>) is a measure that shows how well the prediction bounding box aligns with the ground truth box. </a:t>
            </a:r>
          </a:p>
        </p:txBody>
      </p:sp>
      <p:sp>
        <p:nvSpPr>
          <p:cNvPr id="6" name="Content Placeholder 5">
            <a:extLst>
              <a:ext uri="{FF2B5EF4-FFF2-40B4-BE49-F238E27FC236}">
                <a16:creationId xmlns:a16="http://schemas.microsoft.com/office/drawing/2014/main" id="{19BCE452-EEBF-7E6C-A047-3C6BD57B202A}"/>
              </a:ext>
            </a:extLst>
          </p:cNvPr>
          <p:cNvSpPr>
            <a:spLocks noGrp="1"/>
          </p:cNvSpPr>
          <p:nvPr>
            <p:ph sz="half" idx="10"/>
          </p:nvPr>
        </p:nvSpPr>
        <p:spPr>
          <a:xfrm>
            <a:off x="435540" y="1958848"/>
            <a:ext cx="3594467" cy="2681926"/>
          </a:xfrm>
        </p:spPr>
        <p:txBody>
          <a:bodyPr/>
          <a:lstStyle/>
          <a:p>
            <a:r>
              <a:rPr lang="en-US" dirty="0"/>
              <a:t>It's one of the main metrics for evaluating the accuracy of object detection algorithms and helps distinguish between "correct detection" and "incorrect detection".</a:t>
            </a:r>
          </a:p>
          <a:p>
            <a:endParaRPr lang="en-US" dirty="0"/>
          </a:p>
        </p:txBody>
      </p:sp>
      <p:grpSp>
        <p:nvGrpSpPr>
          <p:cNvPr id="26" name="Group 25">
            <a:extLst>
              <a:ext uri="{FF2B5EF4-FFF2-40B4-BE49-F238E27FC236}">
                <a16:creationId xmlns:a16="http://schemas.microsoft.com/office/drawing/2014/main" id="{617A6B2F-F029-AB75-3836-8A5100271350}"/>
              </a:ext>
            </a:extLst>
          </p:cNvPr>
          <p:cNvGrpSpPr/>
          <p:nvPr/>
        </p:nvGrpSpPr>
        <p:grpSpPr>
          <a:xfrm>
            <a:off x="4267200" y="2080611"/>
            <a:ext cx="4517460" cy="2434590"/>
            <a:chOff x="3483540" y="1962150"/>
            <a:chExt cx="4517460" cy="2434590"/>
          </a:xfrm>
        </p:grpSpPr>
        <p:grpSp>
          <p:nvGrpSpPr>
            <p:cNvPr id="9" name="Group 8">
              <a:extLst>
                <a:ext uri="{FF2B5EF4-FFF2-40B4-BE49-F238E27FC236}">
                  <a16:creationId xmlns:a16="http://schemas.microsoft.com/office/drawing/2014/main" id="{3CB24F6D-AE95-4A51-497D-C4C39A5D2646}"/>
                </a:ext>
              </a:extLst>
            </p:cNvPr>
            <p:cNvGrpSpPr/>
            <p:nvPr/>
          </p:nvGrpSpPr>
          <p:grpSpPr>
            <a:xfrm>
              <a:off x="6424746" y="1962150"/>
              <a:ext cx="1500054" cy="1068806"/>
              <a:chOff x="6424746" y="1962150"/>
              <a:chExt cx="1500054" cy="1068806"/>
            </a:xfrm>
          </p:grpSpPr>
          <p:sp>
            <p:nvSpPr>
              <p:cNvPr id="7" name="Rectangle 6">
                <a:extLst>
                  <a:ext uri="{FF2B5EF4-FFF2-40B4-BE49-F238E27FC236}">
                    <a16:creationId xmlns:a16="http://schemas.microsoft.com/office/drawing/2014/main" id="{5DFF3E0E-85DD-ECA7-673C-01B7E1E366F4}"/>
                  </a:ext>
                </a:extLst>
              </p:cNvPr>
              <p:cNvSpPr/>
              <p:nvPr/>
            </p:nvSpPr>
            <p:spPr bwMode="auto">
              <a:xfrm>
                <a:off x="6424746" y="1962150"/>
                <a:ext cx="814254" cy="762001"/>
              </a:xfrm>
              <a:prstGeom prst="rect">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Object</a:t>
                </a:r>
              </a:p>
            </p:txBody>
          </p:sp>
          <p:sp>
            <p:nvSpPr>
              <p:cNvPr id="8" name="Rectangle 7">
                <a:extLst>
                  <a:ext uri="{FF2B5EF4-FFF2-40B4-BE49-F238E27FC236}">
                    <a16:creationId xmlns:a16="http://schemas.microsoft.com/office/drawing/2014/main" id="{EF895C76-584A-F90F-0128-0F5D84F5673E}"/>
                  </a:ext>
                </a:extLst>
              </p:cNvPr>
              <p:cNvSpPr/>
              <p:nvPr/>
            </p:nvSpPr>
            <p:spPr bwMode="auto">
              <a:xfrm>
                <a:off x="6707204" y="2259128"/>
                <a:ext cx="1217596" cy="771828"/>
              </a:xfrm>
              <a:prstGeom prst="rect">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Detected box</a:t>
                </a:r>
              </a:p>
            </p:txBody>
          </p:sp>
        </p:grpSp>
        <p:sp>
          <p:nvSpPr>
            <p:cNvPr id="12" name="Rectangle 11">
              <a:extLst>
                <a:ext uri="{FF2B5EF4-FFF2-40B4-BE49-F238E27FC236}">
                  <a16:creationId xmlns:a16="http://schemas.microsoft.com/office/drawing/2014/main" id="{157C66AF-C4B4-2716-2E0F-CD1C3CD4A78C}"/>
                </a:ext>
              </a:extLst>
            </p:cNvPr>
            <p:cNvSpPr/>
            <p:nvPr/>
          </p:nvSpPr>
          <p:spPr bwMode="auto">
            <a:xfrm>
              <a:off x="6707204" y="2268956"/>
              <a:ext cx="531796" cy="455196"/>
            </a:xfrm>
            <a:prstGeom prst="rect">
              <a:avLst/>
            </a:prstGeom>
            <a:solidFill>
              <a:srgbClr val="00B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5" name="TextBox 14">
              <a:extLst>
                <a:ext uri="{FF2B5EF4-FFF2-40B4-BE49-F238E27FC236}">
                  <a16:creationId xmlns:a16="http://schemas.microsoft.com/office/drawing/2014/main" id="{DA1CF75A-E8F8-B4CE-1AB9-BDB39E2ED700}"/>
                </a:ext>
              </a:extLst>
            </p:cNvPr>
            <p:cNvSpPr txBox="1"/>
            <p:nvPr/>
          </p:nvSpPr>
          <p:spPr>
            <a:xfrm>
              <a:off x="3483540" y="2964113"/>
              <a:ext cx="936057" cy="400110"/>
            </a:xfrm>
            <a:prstGeom prst="rect">
              <a:avLst/>
            </a:prstGeom>
            <a:noFill/>
          </p:spPr>
          <p:txBody>
            <a:bodyPr wrap="square">
              <a:spAutoFit/>
            </a:bodyPr>
            <a:lstStyle/>
            <a:p>
              <a:r>
                <a:rPr lang="en-US" sz="2000" dirty="0" err="1"/>
                <a:t>IoU</a:t>
              </a:r>
              <a:r>
                <a:rPr lang="en-US" sz="2000" dirty="0"/>
                <a:t> =</a:t>
              </a:r>
            </a:p>
          </p:txBody>
        </p:sp>
        <p:sp>
          <p:nvSpPr>
            <p:cNvPr id="16" name="TextBox 15">
              <a:extLst>
                <a:ext uri="{FF2B5EF4-FFF2-40B4-BE49-F238E27FC236}">
                  <a16:creationId xmlns:a16="http://schemas.microsoft.com/office/drawing/2014/main" id="{4C5F0D30-B2AD-921C-8990-D3322C24E18B}"/>
                </a:ext>
              </a:extLst>
            </p:cNvPr>
            <p:cNvSpPr txBox="1"/>
            <p:nvPr/>
          </p:nvSpPr>
          <p:spPr>
            <a:xfrm>
              <a:off x="4419597" y="2343150"/>
              <a:ext cx="1933504" cy="1323439"/>
            </a:xfrm>
            <a:prstGeom prst="rect">
              <a:avLst/>
            </a:prstGeom>
            <a:noFill/>
          </p:spPr>
          <p:txBody>
            <a:bodyPr wrap="square">
              <a:spAutoFit/>
            </a:bodyPr>
            <a:lstStyle/>
            <a:p>
              <a:r>
                <a:rPr lang="en-US" sz="2000" dirty="0"/>
                <a:t>Area of Overlap (Intersection)</a:t>
              </a:r>
            </a:p>
            <a:p>
              <a:endParaRPr lang="en-US" sz="2000" dirty="0"/>
            </a:p>
            <a:p>
              <a:r>
                <a:rPr lang="en-US" sz="2000" dirty="0"/>
                <a:t>Area of Union</a:t>
              </a:r>
            </a:p>
          </p:txBody>
        </p:sp>
        <p:grpSp>
          <p:nvGrpSpPr>
            <p:cNvPr id="21" name="Group 20">
              <a:extLst>
                <a:ext uri="{FF2B5EF4-FFF2-40B4-BE49-F238E27FC236}">
                  <a16:creationId xmlns:a16="http://schemas.microsoft.com/office/drawing/2014/main" id="{EC22B313-37EB-CE0A-F0AA-E624A843625A}"/>
                </a:ext>
              </a:extLst>
            </p:cNvPr>
            <p:cNvGrpSpPr/>
            <p:nvPr/>
          </p:nvGrpSpPr>
          <p:grpSpPr>
            <a:xfrm>
              <a:off x="6433335" y="3327934"/>
              <a:ext cx="1500054" cy="1068806"/>
              <a:chOff x="6424746" y="1962150"/>
              <a:chExt cx="1500054" cy="1068806"/>
            </a:xfrm>
          </p:grpSpPr>
          <p:sp>
            <p:nvSpPr>
              <p:cNvPr id="22" name="Rectangle 21">
                <a:extLst>
                  <a:ext uri="{FF2B5EF4-FFF2-40B4-BE49-F238E27FC236}">
                    <a16:creationId xmlns:a16="http://schemas.microsoft.com/office/drawing/2014/main" id="{F84C6D0B-1703-0B8E-6B90-F902218FCD31}"/>
                  </a:ext>
                </a:extLst>
              </p:cNvPr>
              <p:cNvSpPr/>
              <p:nvPr/>
            </p:nvSpPr>
            <p:spPr bwMode="auto">
              <a:xfrm>
                <a:off x="6424746" y="1962150"/>
                <a:ext cx="814254" cy="762001"/>
              </a:xfrm>
              <a:prstGeom prst="rect">
                <a:avLst/>
              </a:prstGeom>
              <a:solidFill>
                <a:srgbClr val="00B050"/>
              </a:solid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Tahoma" pitchFamily="34" charset="0"/>
                  </a:rPr>
                  <a:t>Object</a:t>
                </a:r>
              </a:p>
            </p:txBody>
          </p:sp>
          <p:sp>
            <p:nvSpPr>
              <p:cNvPr id="23" name="Rectangle 22">
                <a:extLst>
                  <a:ext uri="{FF2B5EF4-FFF2-40B4-BE49-F238E27FC236}">
                    <a16:creationId xmlns:a16="http://schemas.microsoft.com/office/drawing/2014/main" id="{02541DF4-7452-5544-C822-AD029B9EF3DC}"/>
                  </a:ext>
                </a:extLst>
              </p:cNvPr>
              <p:cNvSpPr/>
              <p:nvPr/>
            </p:nvSpPr>
            <p:spPr bwMode="auto">
              <a:xfrm>
                <a:off x="6707204" y="2259128"/>
                <a:ext cx="1217596" cy="771828"/>
              </a:xfrm>
              <a:prstGeom prst="rect">
                <a:avLst/>
              </a:prstGeom>
              <a:solidFill>
                <a:srgbClr val="00B050"/>
              </a:solid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Tahoma" pitchFamily="34" charset="0"/>
                  </a:rPr>
                  <a:t>Detected box</a:t>
                </a:r>
              </a:p>
            </p:txBody>
          </p:sp>
        </p:grpSp>
        <p:cxnSp>
          <p:nvCxnSpPr>
            <p:cNvPr id="25" name="Straight Connector 24">
              <a:extLst>
                <a:ext uri="{FF2B5EF4-FFF2-40B4-BE49-F238E27FC236}">
                  <a16:creationId xmlns:a16="http://schemas.microsoft.com/office/drawing/2014/main" id="{2DDE434D-6E37-CF62-C9B9-4914127ED15F}"/>
                </a:ext>
              </a:extLst>
            </p:cNvPr>
            <p:cNvCxnSpPr/>
            <p:nvPr/>
          </p:nvCxnSpPr>
          <p:spPr bwMode="auto">
            <a:xfrm flipH="1">
              <a:off x="4347952" y="3181350"/>
              <a:ext cx="3653048" cy="0"/>
            </a:xfrm>
            <a:prstGeom prst="line">
              <a:avLst/>
            </a:prstGeom>
            <a:solidFill>
              <a:schemeClr val="accent1"/>
            </a:solidFill>
            <a:ln w="25400" cap="flat" cmpd="sng"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957632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4A2F0-D941-43F0-7B9B-FD731A76D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E0E60-DF83-1CEF-C3C6-21CE6E0F1922}"/>
              </a:ext>
            </a:extLst>
          </p:cNvPr>
          <p:cNvSpPr>
            <a:spLocks noGrp="1"/>
          </p:cNvSpPr>
          <p:nvPr>
            <p:ph type="title"/>
          </p:nvPr>
        </p:nvSpPr>
        <p:spPr>
          <a:xfrm>
            <a:off x="1523999" y="285750"/>
            <a:ext cx="7543801" cy="490538"/>
          </a:xfrm>
        </p:spPr>
        <p:txBody>
          <a:bodyPr/>
          <a:lstStyle/>
          <a:p>
            <a:r>
              <a:rPr lang="en-US" dirty="0"/>
              <a:t>Understanding </a:t>
            </a:r>
            <a:r>
              <a:rPr lang="en-US" dirty="0" err="1"/>
              <a:t>IoU</a:t>
            </a:r>
            <a:endParaRPr lang="en-US" dirty="0"/>
          </a:p>
        </p:txBody>
      </p:sp>
      <p:sp>
        <p:nvSpPr>
          <p:cNvPr id="3" name="Content Placeholder 2">
            <a:extLst>
              <a:ext uri="{FF2B5EF4-FFF2-40B4-BE49-F238E27FC236}">
                <a16:creationId xmlns:a16="http://schemas.microsoft.com/office/drawing/2014/main" id="{ED58148B-9E85-1145-FE89-24CFB66AC473}"/>
              </a:ext>
            </a:extLst>
          </p:cNvPr>
          <p:cNvSpPr>
            <a:spLocks noGrp="1"/>
          </p:cNvSpPr>
          <p:nvPr>
            <p:ph idx="1"/>
          </p:nvPr>
        </p:nvSpPr>
        <p:spPr>
          <a:xfrm>
            <a:off x="304800" y="776288"/>
            <a:ext cx="8534400" cy="3456385"/>
          </a:xfrm>
        </p:spPr>
        <p:txBody>
          <a:bodyPr/>
          <a:lstStyle/>
          <a:p>
            <a:r>
              <a:rPr lang="en-US" dirty="0"/>
              <a:t>Intersection over union is actually a very straightforward and self-explanatory measurement and is based on the Jaccard index (a coefficient for similarity for two sets of data). </a:t>
            </a:r>
          </a:p>
          <a:p>
            <a:r>
              <a:rPr lang="en-US" dirty="0"/>
              <a:t>Given the two bounding boxes –  the predicted and ground truth ones and their areas, calculating </a:t>
            </a:r>
            <a:r>
              <a:rPr lang="en-US" dirty="0" err="1"/>
              <a:t>IoU</a:t>
            </a:r>
            <a:r>
              <a:rPr lang="en-US" dirty="0"/>
              <a:t> becomes a piece of cake.</a:t>
            </a:r>
          </a:p>
          <a:p>
            <a:r>
              <a:rPr lang="en-US" dirty="0"/>
              <a:t>It may appear at first that </a:t>
            </a:r>
            <a:r>
              <a:rPr lang="en-US" dirty="0" err="1"/>
              <a:t>IoU</a:t>
            </a:r>
            <a:r>
              <a:rPr lang="en-US" dirty="0"/>
              <a:t> is an indicator of how tight the bounding box is, which, as much as we hate to break it to you, is not quite the truth. </a:t>
            </a:r>
          </a:p>
          <a:p>
            <a:r>
              <a:rPr lang="en-US" dirty="0"/>
              <a:t>What the </a:t>
            </a:r>
            <a:r>
              <a:rPr lang="en-US" dirty="0" err="1"/>
              <a:t>IoU</a:t>
            </a:r>
            <a:r>
              <a:rPr lang="en-US" dirty="0"/>
              <a:t> shows instead is how tight the predicted bounding boxes are to the baseline, i.e., the ground truth. </a:t>
            </a:r>
          </a:p>
          <a:p>
            <a:r>
              <a:rPr lang="en-US" dirty="0"/>
              <a:t>Now, what Intersection over Union (</a:t>
            </a:r>
            <a:r>
              <a:rPr lang="en-US" dirty="0" err="1"/>
              <a:t>IoU</a:t>
            </a:r>
            <a:r>
              <a:rPr lang="en-US" dirty="0"/>
              <a:t>) does is it calculates the overlap of the two bounding boxes divided by their union to provide an accuracy metric. </a:t>
            </a:r>
          </a:p>
        </p:txBody>
      </p:sp>
    </p:spTree>
    <p:extLst>
      <p:ext uri="{BB962C8B-B14F-4D97-AF65-F5344CB8AC3E}">
        <p14:creationId xmlns:p14="http://schemas.microsoft.com/office/powerpoint/2010/main" val="232601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B78EE-E543-5F73-6195-61F5A17FF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6F0CF-EDFB-66B0-6EBF-56BB725F1D92}"/>
              </a:ext>
            </a:extLst>
          </p:cNvPr>
          <p:cNvSpPr>
            <a:spLocks noGrp="1"/>
          </p:cNvSpPr>
          <p:nvPr>
            <p:ph type="title"/>
          </p:nvPr>
        </p:nvSpPr>
        <p:spPr/>
        <p:txBody>
          <a:bodyPr/>
          <a:lstStyle/>
          <a:p>
            <a:r>
              <a:rPr lang="en-US" dirty="0" err="1"/>
              <a:t>IoU</a:t>
            </a:r>
            <a:r>
              <a:rPr lang="en-US" dirty="0"/>
              <a:t> Calculation</a:t>
            </a:r>
          </a:p>
        </p:txBody>
      </p:sp>
      <p:pic>
        <p:nvPicPr>
          <p:cNvPr id="5" name="Picture 4" descr="A diagram of mathematical equations&#10;&#10;Description automatically generated">
            <a:extLst>
              <a:ext uri="{FF2B5EF4-FFF2-40B4-BE49-F238E27FC236}">
                <a16:creationId xmlns:a16="http://schemas.microsoft.com/office/drawing/2014/main" id="{E41B162D-E068-9CC2-70D1-255BF703EF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810177"/>
            <a:ext cx="5927179" cy="3832909"/>
          </a:xfrm>
          <a:prstGeom prst="rect">
            <a:avLst/>
          </a:prstGeom>
        </p:spPr>
      </p:pic>
    </p:spTree>
    <p:extLst>
      <p:ext uri="{BB962C8B-B14F-4D97-AF65-F5344CB8AC3E}">
        <p14:creationId xmlns:p14="http://schemas.microsoft.com/office/powerpoint/2010/main" val="2499267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6BD4-F5BC-BF7E-4211-8A9F62A3C0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531361-533C-8BF1-AB46-9BF86000E95C}"/>
              </a:ext>
            </a:extLst>
          </p:cNvPr>
          <p:cNvSpPr>
            <a:spLocks noGrp="1"/>
          </p:cNvSpPr>
          <p:nvPr>
            <p:ph type="title"/>
          </p:nvPr>
        </p:nvSpPr>
        <p:spPr/>
        <p:txBody>
          <a:bodyPr/>
          <a:lstStyle/>
          <a:p>
            <a:r>
              <a:rPr lang="en-US" dirty="0"/>
              <a:t>Example of the Localization Evaluation</a:t>
            </a:r>
          </a:p>
        </p:txBody>
      </p:sp>
      <p:grpSp>
        <p:nvGrpSpPr>
          <p:cNvPr id="16" name="Group 15">
            <a:extLst>
              <a:ext uri="{FF2B5EF4-FFF2-40B4-BE49-F238E27FC236}">
                <a16:creationId xmlns:a16="http://schemas.microsoft.com/office/drawing/2014/main" id="{08890A1C-9077-E59C-291F-A0A30BD7EF94}"/>
              </a:ext>
            </a:extLst>
          </p:cNvPr>
          <p:cNvGrpSpPr/>
          <p:nvPr/>
        </p:nvGrpSpPr>
        <p:grpSpPr>
          <a:xfrm>
            <a:off x="1705347" y="1733550"/>
            <a:ext cx="5733305" cy="2010728"/>
            <a:chOff x="685800" y="1509339"/>
            <a:chExt cx="5733305" cy="2010728"/>
          </a:xfrm>
        </p:grpSpPr>
        <p:sp>
          <p:nvSpPr>
            <p:cNvPr id="6" name="TextBox 5">
              <a:extLst>
                <a:ext uri="{FF2B5EF4-FFF2-40B4-BE49-F238E27FC236}">
                  <a16:creationId xmlns:a16="http://schemas.microsoft.com/office/drawing/2014/main" id="{87CC4DE3-9759-FDAD-66D6-11D16D62F74E}"/>
                </a:ext>
              </a:extLst>
            </p:cNvPr>
            <p:cNvSpPr txBox="1"/>
            <p:nvPr/>
          </p:nvSpPr>
          <p:spPr>
            <a:xfrm>
              <a:off x="4168773" y="3150735"/>
              <a:ext cx="2250332" cy="369332"/>
            </a:xfrm>
            <a:prstGeom prst="rect">
              <a:avLst/>
            </a:prstGeom>
            <a:noFill/>
          </p:spPr>
          <p:txBody>
            <a:bodyPr wrap="square" rtlCol="0">
              <a:spAutoFit/>
            </a:bodyPr>
            <a:lstStyle/>
            <a:p>
              <a:pPr algn="ctr"/>
              <a:r>
                <a:rPr lang="en-US" dirty="0"/>
                <a:t>Correct if </a:t>
              </a:r>
              <a:r>
                <a:rPr lang="en-US" dirty="0" err="1"/>
                <a:t>IoU</a:t>
              </a:r>
              <a:r>
                <a:rPr lang="en-US" dirty="0"/>
                <a:t> ≥ 0.5</a:t>
              </a:r>
            </a:p>
          </p:txBody>
        </p:sp>
        <p:pic>
          <p:nvPicPr>
            <p:cNvPr id="8" name="Picture 7" descr="Cars on the road with trees&#10;&#10;Description automatically generated">
              <a:extLst>
                <a:ext uri="{FF2B5EF4-FFF2-40B4-BE49-F238E27FC236}">
                  <a16:creationId xmlns:a16="http://schemas.microsoft.com/office/drawing/2014/main" id="{4AB58F36-DE1E-127A-FF7D-4B37CCF07081}"/>
                </a:ext>
              </a:extLst>
            </p:cNvPr>
            <p:cNvPicPr>
              <a:picLocks noChangeAspect="1"/>
            </p:cNvPicPr>
            <p:nvPr/>
          </p:nvPicPr>
          <p:blipFill rotWithShape="1">
            <a:blip r:embed="rId2">
              <a:extLst>
                <a:ext uri="{28A0092B-C50C-407E-A947-70E740481C1C}">
                  <a14:useLocalDpi xmlns:a14="http://schemas.microsoft.com/office/drawing/2010/main" val="0"/>
                </a:ext>
              </a:extLst>
            </a:blip>
            <a:srcRect l="34163" t="14416" r="7170"/>
            <a:stretch/>
          </p:blipFill>
          <p:spPr>
            <a:xfrm>
              <a:off x="685800" y="1509339"/>
              <a:ext cx="1676401" cy="1442895"/>
            </a:xfrm>
            <a:prstGeom prst="rect">
              <a:avLst/>
            </a:prstGeom>
          </p:spPr>
        </p:pic>
        <p:grpSp>
          <p:nvGrpSpPr>
            <p:cNvPr id="10" name="Group 9">
              <a:extLst>
                <a:ext uri="{FF2B5EF4-FFF2-40B4-BE49-F238E27FC236}">
                  <a16:creationId xmlns:a16="http://schemas.microsoft.com/office/drawing/2014/main" id="{75216C3A-1449-896B-1906-8B26309A054E}"/>
                </a:ext>
              </a:extLst>
            </p:cNvPr>
            <p:cNvGrpSpPr/>
            <p:nvPr/>
          </p:nvGrpSpPr>
          <p:grpSpPr>
            <a:xfrm>
              <a:off x="4343400" y="1509339"/>
              <a:ext cx="1676401" cy="1442895"/>
              <a:chOff x="1128612" y="1890853"/>
              <a:chExt cx="1676401" cy="1442895"/>
            </a:xfrm>
          </p:grpSpPr>
          <p:pic>
            <p:nvPicPr>
              <p:cNvPr id="11" name="Picture 10" descr="Cars on the road with trees&#10;&#10;Description automatically generated">
                <a:extLst>
                  <a:ext uri="{FF2B5EF4-FFF2-40B4-BE49-F238E27FC236}">
                    <a16:creationId xmlns:a16="http://schemas.microsoft.com/office/drawing/2014/main" id="{F55DA607-25B6-70A7-ECA2-BCE78F6CB7BD}"/>
                  </a:ext>
                </a:extLst>
              </p:cNvPr>
              <p:cNvPicPr>
                <a:picLocks noChangeAspect="1"/>
              </p:cNvPicPr>
              <p:nvPr/>
            </p:nvPicPr>
            <p:blipFill rotWithShape="1">
              <a:blip r:embed="rId2">
                <a:extLst>
                  <a:ext uri="{28A0092B-C50C-407E-A947-70E740481C1C}">
                    <a14:useLocalDpi xmlns:a14="http://schemas.microsoft.com/office/drawing/2010/main" val="0"/>
                  </a:ext>
                </a:extLst>
              </a:blip>
              <a:srcRect l="34163" t="14416" r="7170"/>
              <a:stretch/>
            </p:blipFill>
            <p:spPr>
              <a:xfrm>
                <a:off x="1128612" y="1890853"/>
                <a:ext cx="1676401" cy="1442895"/>
              </a:xfrm>
              <a:prstGeom prst="rect">
                <a:avLst/>
              </a:prstGeom>
            </p:spPr>
          </p:pic>
          <p:sp>
            <p:nvSpPr>
              <p:cNvPr id="12" name="Rectangle 11">
                <a:extLst>
                  <a:ext uri="{FF2B5EF4-FFF2-40B4-BE49-F238E27FC236}">
                    <a16:creationId xmlns:a16="http://schemas.microsoft.com/office/drawing/2014/main" id="{E6954FBA-6DF9-6C96-F7EC-CFC063DEE3A7}"/>
                  </a:ext>
                </a:extLst>
              </p:cNvPr>
              <p:cNvSpPr/>
              <p:nvPr/>
            </p:nvSpPr>
            <p:spPr bwMode="auto">
              <a:xfrm>
                <a:off x="1472958" y="2427415"/>
                <a:ext cx="764757" cy="625456"/>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13" name="Rectangle 12">
              <a:extLst>
                <a:ext uri="{FF2B5EF4-FFF2-40B4-BE49-F238E27FC236}">
                  <a16:creationId xmlns:a16="http://schemas.microsoft.com/office/drawing/2014/main" id="{37791E61-31D1-D02F-3E6C-E63E02383FF0}"/>
                </a:ext>
              </a:extLst>
            </p:cNvPr>
            <p:cNvSpPr/>
            <p:nvPr/>
          </p:nvSpPr>
          <p:spPr bwMode="auto">
            <a:xfrm>
              <a:off x="4546741" y="1765024"/>
              <a:ext cx="876900" cy="865791"/>
            </a:xfrm>
            <a:prstGeom prst="rect">
              <a:avLst/>
            </a:prstGeom>
            <a:noFill/>
            <a:ln w="254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5" name="Straight Arrow Connector 14">
              <a:extLst>
                <a:ext uri="{FF2B5EF4-FFF2-40B4-BE49-F238E27FC236}">
                  <a16:creationId xmlns:a16="http://schemas.microsoft.com/office/drawing/2014/main" id="{DA4BEDF9-37C0-CB26-E39F-F7F2672376F4}"/>
                </a:ext>
              </a:extLst>
            </p:cNvPr>
            <p:cNvCxnSpPr/>
            <p:nvPr/>
          </p:nvCxnSpPr>
          <p:spPr bwMode="auto">
            <a:xfrm>
              <a:off x="2819400" y="2266950"/>
              <a:ext cx="1066800" cy="0"/>
            </a:xfrm>
            <a:prstGeom prst="straightConnector1">
              <a:avLst/>
            </a:prstGeom>
            <a:solidFill>
              <a:schemeClr val="accent1"/>
            </a:solidFill>
            <a:ln w="381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335373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9C8FB-9BD6-FDA9-746A-2F7F67311921}"/>
              </a:ext>
            </a:extLst>
          </p:cNvPr>
          <p:cNvSpPr>
            <a:spLocks noGrp="1"/>
          </p:cNvSpPr>
          <p:nvPr>
            <p:ph type="title"/>
          </p:nvPr>
        </p:nvSpPr>
        <p:spPr/>
        <p:txBody>
          <a:bodyPr/>
          <a:lstStyle/>
          <a:p>
            <a:r>
              <a:rPr lang="en-US" dirty="0"/>
              <a:t>Mean Average Precision (</a:t>
            </a:r>
            <a:r>
              <a:rPr lang="en-US" dirty="0" err="1"/>
              <a:t>mAP</a:t>
            </a:r>
            <a:r>
              <a:rPr lang="en-US" dirty="0"/>
              <a:t>)</a:t>
            </a:r>
          </a:p>
        </p:txBody>
      </p:sp>
      <p:sp>
        <p:nvSpPr>
          <p:cNvPr id="4" name="Content Placeholder 3">
            <a:extLst>
              <a:ext uri="{FF2B5EF4-FFF2-40B4-BE49-F238E27FC236}">
                <a16:creationId xmlns:a16="http://schemas.microsoft.com/office/drawing/2014/main" id="{7F6C066E-547E-6A1D-F42B-9A54433082BB}"/>
              </a:ext>
            </a:extLst>
          </p:cNvPr>
          <p:cNvSpPr>
            <a:spLocks noGrp="1"/>
          </p:cNvSpPr>
          <p:nvPr>
            <p:ph sz="half" idx="2"/>
          </p:nvPr>
        </p:nvSpPr>
        <p:spPr>
          <a:xfrm>
            <a:off x="152400" y="1047750"/>
            <a:ext cx="4183972" cy="1629719"/>
          </a:xfrm>
        </p:spPr>
        <p:txBody>
          <a:bodyPr/>
          <a:lstStyle/>
          <a:p>
            <a:r>
              <a:rPr lang="en-US" sz="1800" i="1" dirty="0"/>
              <a:t>Mean Average Precision </a:t>
            </a:r>
            <a:r>
              <a:rPr lang="en-US" sz="1800" dirty="0"/>
              <a:t>(</a:t>
            </a:r>
            <a:r>
              <a:rPr lang="en-US" sz="1800" dirty="0" err="1"/>
              <a:t>mAP</a:t>
            </a:r>
            <a:r>
              <a:rPr lang="en-US" sz="1800" dirty="0"/>
              <a:t>) is a metric used to measure the performance of a model for tasks such as object detection tasks and information retrieval. </a:t>
            </a:r>
          </a:p>
          <a:p>
            <a:r>
              <a:rPr lang="en-US" sz="1800" dirty="0" err="1"/>
              <a:t>mAP</a:t>
            </a:r>
            <a:r>
              <a:rPr lang="en-US" sz="1800" dirty="0"/>
              <a:t> leverages these sub-metrics: Confused Matrix, Intersection over Union (</a:t>
            </a:r>
            <a:r>
              <a:rPr lang="en-US" sz="1800" dirty="0" err="1"/>
              <a:t>IoU</a:t>
            </a:r>
            <a:r>
              <a:rPr lang="en-US" sz="1800" dirty="0"/>
              <a:t>), Recall, and Precision.</a:t>
            </a:r>
          </a:p>
        </p:txBody>
      </p:sp>
      <p:sp>
        <p:nvSpPr>
          <p:cNvPr id="10" name="Content Placeholder 9">
            <a:extLst>
              <a:ext uri="{FF2B5EF4-FFF2-40B4-BE49-F238E27FC236}">
                <a16:creationId xmlns:a16="http://schemas.microsoft.com/office/drawing/2014/main" id="{E3F77F24-94E0-EB7C-80BA-DDF545A6DA18}"/>
              </a:ext>
            </a:extLst>
          </p:cNvPr>
          <p:cNvSpPr>
            <a:spLocks noGrp="1"/>
          </p:cNvSpPr>
          <p:nvPr>
            <p:ph sz="half" idx="10"/>
          </p:nvPr>
        </p:nvSpPr>
        <p:spPr>
          <a:xfrm>
            <a:off x="152399" y="3341523"/>
            <a:ext cx="8760286" cy="951008"/>
          </a:xfrm>
        </p:spPr>
        <p:txBody>
          <a:bodyPr/>
          <a:lstStyle/>
          <a:p>
            <a:r>
              <a:rPr lang="en-US" sz="1800" b="1" i="1" dirty="0"/>
              <a:t>Precision</a:t>
            </a:r>
            <a:r>
              <a:rPr lang="en-US" sz="1800" dirty="0"/>
              <a:t> can be seen as a measure of quality.</a:t>
            </a:r>
          </a:p>
          <a:p>
            <a:r>
              <a:rPr lang="en-US" sz="1800" b="1" i="1" dirty="0"/>
              <a:t>Recall</a:t>
            </a:r>
            <a:r>
              <a:rPr lang="en-US" sz="1800" dirty="0"/>
              <a:t> as a measure of quantity. Higher precision means that an algorithm returns more relevant results than irrelevant ones, and high recall means that an algorithm returns most of the relevant results (whether or not irrelevant ones are also returned).</a:t>
            </a:r>
          </a:p>
        </p:txBody>
      </p:sp>
      <p:graphicFrame>
        <p:nvGraphicFramePr>
          <p:cNvPr id="5" name="Object 4">
            <a:extLst>
              <a:ext uri="{FF2B5EF4-FFF2-40B4-BE49-F238E27FC236}">
                <a16:creationId xmlns:a16="http://schemas.microsoft.com/office/drawing/2014/main" id="{2881D3E7-4FF5-E1A7-0B35-B064ED7D31DD}"/>
              </a:ext>
            </a:extLst>
          </p:cNvPr>
          <p:cNvGraphicFramePr>
            <a:graphicFrameLocks noChangeAspect="1"/>
          </p:cNvGraphicFramePr>
          <p:nvPr>
            <p:extLst>
              <p:ext uri="{D42A27DB-BD31-4B8C-83A1-F6EECF244321}">
                <p14:modId xmlns:p14="http://schemas.microsoft.com/office/powerpoint/2010/main" val="668791716"/>
              </p:ext>
            </p:extLst>
          </p:nvPr>
        </p:nvGraphicFramePr>
        <p:xfrm>
          <a:off x="4721322" y="881159"/>
          <a:ext cx="3893352" cy="852391"/>
        </p:xfrm>
        <a:graphic>
          <a:graphicData uri="http://schemas.openxmlformats.org/presentationml/2006/ole">
            <mc:AlternateContent xmlns:mc="http://schemas.openxmlformats.org/markup-compatibility/2006">
              <mc:Choice xmlns:v="urn:schemas-microsoft-com:vml" Requires="v">
                <p:oleObj name="Equation" r:id="rId2" imgW="2145960" imgH="469800" progId="Equation.DSMT4">
                  <p:embed/>
                </p:oleObj>
              </mc:Choice>
              <mc:Fallback>
                <p:oleObj name="Equation" r:id="rId2" imgW="2145960" imgH="469800" progId="Equation.DSMT4">
                  <p:embed/>
                  <p:pic>
                    <p:nvPicPr>
                      <p:cNvPr id="0" name=""/>
                      <p:cNvPicPr/>
                      <p:nvPr/>
                    </p:nvPicPr>
                    <p:blipFill>
                      <a:blip r:embed="rId3"/>
                      <a:stretch>
                        <a:fillRect/>
                      </a:stretch>
                    </p:blipFill>
                    <p:spPr>
                      <a:xfrm>
                        <a:off x="4721322" y="881159"/>
                        <a:ext cx="3893352" cy="852391"/>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2C1F4290-EA66-98B4-9225-4E3BF125C07B}"/>
              </a:ext>
            </a:extLst>
          </p:cNvPr>
          <p:cNvGraphicFramePr>
            <a:graphicFrameLocks noChangeAspect="1"/>
          </p:cNvGraphicFramePr>
          <p:nvPr>
            <p:extLst>
              <p:ext uri="{D42A27DB-BD31-4B8C-83A1-F6EECF244321}">
                <p14:modId xmlns:p14="http://schemas.microsoft.com/office/powerpoint/2010/main" val="417949595"/>
              </p:ext>
            </p:extLst>
          </p:nvPr>
        </p:nvGraphicFramePr>
        <p:xfrm>
          <a:off x="6606246" y="1862609"/>
          <a:ext cx="2097082" cy="1448893"/>
        </p:xfrm>
        <a:graphic>
          <a:graphicData uri="http://schemas.openxmlformats.org/presentationml/2006/ole">
            <mc:AlternateContent xmlns:mc="http://schemas.openxmlformats.org/markup-compatibility/2006">
              <mc:Choice xmlns:v="urn:schemas-microsoft-com:vml" Requires="v">
                <p:oleObj name="Equation" r:id="rId4" imgW="1396800" imgH="965160" progId="Equation.DSMT4">
                  <p:embed/>
                </p:oleObj>
              </mc:Choice>
              <mc:Fallback>
                <p:oleObj name="Equation" r:id="rId4" imgW="1396800" imgH="965160" progId="Equation.DSMT4">
                  <p:embed/>
                  <p:pic>
                    <p:nvPicPr>
                      <p:cNvPr id="0" name=""/>
                      <p:cNvPicPr/>
                      <p:nvPr/>
                    </p:nvPicPr>
                    <p:blipFill>
                      <a:blip r:embed="rId5"/>
                      <a:stretch>
                        <a:fillRect/>
                      </a:stretch>
                    </p:blipFill>
                    <p:spPr>
                      <a:xfrm>
                        <a:off x="6606246" y="1862609"/>
                        <a:ext cx="2097082" cy="1448893"/>
                      </a:xfrm>
                      <a:prstGeom prst="rect">
                        <a:avLst/>
                      </a:prstGeom>
                    </p:spPr>
                  </p:pic>
                </p:oleObj>
              </mc:Fallback>
            </mc:AlternateContent>
          </a:graphicData>
        </a:graphic>
      </p:graphicFrame>
    </p:spTree>
    <p:extLst>
      <p:ext uri="{BB962C8B-B14F-4D97-AF65-F5344CB8AC3E}">
        <p14:creationId xmlns:p14="http://schemas.microsoft.com/office/powerpoint/2010/main" val="382803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E0DFE-6E12-9AF5-3782-D86D46AC031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FB09C04-8EE3-4823-70C4-CD41B8E30A0A}"/>
              </a:ext>
            </a:extLst>
          </p:cNvPr>
          <p:cNvSpPr txBox="1"/>
          <p:nvPr/>
        </p:nvSpPr>
        <p:spPr>
          <a:xfrm rot="20891098">
            <a:off x="1302962" y="2117121"/>
            <a:ext cx="6832195" cy="646331"/>
          </a:xfrm>
          <a:prstGeom prst="rect">
            <a:avLst/>
          </a:prstGeom>
          <a:noFill/>
        </p:spPr>
        <p:txBody>
          <a:bodyPr wrap="square" rtlCol="0">
            <a:spAutoFit/>
          </a:bodyPr>
          <a:lstStyle/>
          <a:p>
            <a:r>
              <a:rPr lang="en-US" sz="3600" dirty="0">
                <a:solidFill>
                  <a:srgbClr val="333399"/>
                </a:solidFill>
              </a:rPr>
              <a:t>Convolutional Sliding Window</a:t>
            </a:r>
          </a:p>
        </p:txBody>
      </p:sp>
    </p:spTree>
    <p:extLst>
      <p:ext uri="{BB962C8B-B14F-4D97-AF65-F5344CB8AC3E}">
        <p14:creationId xmlns:p14="http://schemas.microsoft.com/office/powerpoint/2010/main" val="998166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9C283-0DB0-C423-985B-E5DD07DF8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0BB68-422D-0884-83FA-504390F6A31F}"/>
              </a:ext>
            </a:extLst>
          </p:cNvPr>
          <p:cNvSpPr>
            <a:spLocks noGrp="1"/>
          </p:cNvSpPr>
          <p:nvPr>
            <p:ph type="title"/>
          </p:nvPr>
        </p:nvSpPr>
        <p:spPr/>
        <p:txBody>
          <a:bodyPr/>
          <a:lstStyle/>
          <a:p>
            <a:r>
              <a:rPr lang="en-US" dirty="0"/>
              <a:t>Sliding Windows Method</a:t>
            </a:r>
          </a:p>
        </p:txBody>
      </p:sp>
      <p:pic>
        <p:nvPicPr>
          <p:cNvPr id="73" name="Picture 72" descr="A person crossing a street&#10;&#10;Description automatically generated">
            <a:extLst>
              <a:ext uri="{FF2B5EF4-FFF2-40B4-BE49-F238E27FC236}">
                <a16:creationId xmlns:a16="http://schemas.microsoft.com/office/drawing/2014/main" id="{826BA83F-06AF-F6EB-11FC-401CA034CADC}"/>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190476" y="1160500"/>
            <a:ext cx="1447800" cy="1418644"/>
          </a:xfrm>
          <a:prstGeom prst="rect">
            <a:avLst/>
          </a:prstGeom>
          <a:ln>
            <a:solidFill>
              <a:srgbClr val="0070C0"/>
            </a:solidFill>
          </a:ln>
        </p:spPr>
      </p:pic>
      <p:sp>
        <p:nvSpPr>
          <p:cNvPr id="5" name="TextBox 4">
            <a:extLst>
              <a:ext uri="{FF2B5EF4-FFF2-40B4-BE49-F238E27FC236}">
                <a16:creationId xmlns:a16="http://schemas.microsoft.com/office/drawing/2014/main" id="{949B516A-2DF0-09E0-D289-005B504F019E}"/>
              </a:ext>
            </a:extLst>
          </p:cNvPr>
          <p:cNvSpPr txBox="1"/>
          <p:nvPr/>
        </p:nvSpPr>
        <p:spPr>
          <a:xfrm>
            <a:off x="343985" y="957032"/>
            <a:ext cx="3505200" cy="1477328"/>
          </a:xfrm>
          <a:prstGeom prst="rect">
            <a:avLst/>
          </a:prstGeom>
          <a:noFill/>
          <a:ln w="12700">
            <a:solidFill>
              <a:schemeClr val="tx1"/>
            </a:solidFill>
          </a:ln>
        </p:spPr>
        <p:txBody>
          <a:bodyPr wrap="square" rtlCol="0">
            <a:spAutoFit/>
          </a:bodyPr>
          <a:lstStyle/>
          <a:p>
            <a:pPr marL="0" indent="0">
              <a:buNone/>
            </a:pPr>
            <a:r>
              <a:rPr lang="en-US" sz="1800" dirty="0"/>
              <a:t>The sliding window technique is a method for iterating over a sequence of data, typically used in the context of machine learning and image processing. </a:t>
            </a:r>
          </a:p>
        </p:txBody>
      </p:sp>
      <p:sp>
        <p:nvSpPr>
          <p:cNvPr id="7" name="TextBox 6">
            <a:extLst>
              <a:ext uri="{FF2B5EF4-FFF2-40B4-BE49-F238E27FC236}">
                <a16:creationId xmlns:a16="http://schemas.microsoft.com/office/drawing/2014/main" id="{6A48F95D-209A-F7FC-BB7A-4A85096951CE}"/>
              </a:ext>
            </a:extLst>
          </p:cNvPr>
          <p:cNvSpPr txBox="1"/>
          <p:nvPr/>
        </p:nvSpPr>
        <p:spPr>
          <a:xfrm>
            <a:off x="6062310" y="942532"/>
            <a:ext cx="2877840" cy="1477328"/>
          </a:xfrm>
          <a:prstGeom prst="rect">
            <a:avLst/>
          </a:prstGeom>
          <a:noFill/>
          <a:ln w="12700">
            <a:solidFill>
              <a:schemeClr val="tx1"/>
            </a:solidFill>
          </a:ln>
        </p:spPr>
        <p:txBody>
          <a:bodyPr wrap="square" rtlCol="0">
            <a:spAutoFit/>
          </a:bodyPr>
          <a:lstStyle/>
          <a:p>
            <a:pPr marL="0" indent="0">
              <a:buNone/>
            </a:pPr>
            <a:r>
              <a:rPr lang="en-US" dirty="0"/>
              <a:t>It involves dividing the data into overlapping windows of a fixed size and processing each window independently.</a:t>
            </a:r>
          </a:p>
        </p:txBody>
      </p:sp>
      <p:grpSp>
        <p:nvGrpSpPr>
          <p:cNvPr id="74" name="Group 73">
            <a:extLst>
              <a:ext uri="{FF2B5EF4-FFF2-40B4-BE49-F238E27FC236}">
                <a16:creationId xmlns:a16="http://schemas.microsoft.com/office/drawing/2014/main" id="{0E6EA042-6D64-4CDD-E690-576A67623D22}"/>
              </a:ext>
            </a:extLst>
          </p:cNvPr>
          <p:cNvGrpSpPr/>
          <p:nvPr/>
        </p:nvGrpSpPr>
        <p:grpSpPr>
          <a:xfrm>
            <a:off x="1278295" y="3156334"/>
            <a:ext cx="7272162" cy="1468228"/>
            <a:chOff x="304800" y="3146317"/>
            <a:chExt cx="7272162" cy="1468228"/>
          </a:xfrm>
        </p:grpSpPr>
        <p:grpSp>
          <p:nvGrpSpPr>
            <p:cNvPr id="92" name="Group 91">
              <a:extLst>
                <a:ext uri="{FF2B5EF4-FFF2-40B4-BE49-F238E27FC236}">
                  <a16:creationId xmlns:a16="http://schemas.microsoft.com/office/drawing/2014/main" id="{369E66B4-2FBC-AEA8-EF7C-46E5B245F860}"/>
                </a:ext>
              </a:extLst>
            </p:cNvPr>
            <p:cNvGrpSpPr/>
            <p:nvPr/>
          </p:nvGrpSpPr>
          <p:grpSpPr>
            <a:xfrm>
              <a:off x="304800" y="3181350"/>
              <a:ext cx="1471005" cy="1433195"/>
              <a:chOff x="4732149" y="3237823"/>
              <a:chExt cx="1471005" cy="1433195"/>
            </a:xfrm>
          </p:grpSpPr>
          <p:pic>
            <p:nvPicPr>
              <p:cNvPr id="91" name="Picture 90" descr="A person crossing a street&#10;&#10;Description automatically generated">
                <a:extLst>
                  <a:ext uri="{FF2B5EF4-FFF2-40B4-BE49-F238E27FC236}">
                    <a16:creationId xmlns:a16="http://schemas.microsoft.com/office/drawing/2014/main" id="{4A6CF99B-A483-A3AA-2EC0-EB1EB6E9C445}"/>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755354" y="3237823"/>
                <a:ext cx="1447800" cy="1418644"/>
              </a:xfrm>
              <a:prstGeom prst="rect">
                <a:avLst/>
              </a:prstGeom>
              <a:ln>
                <a:solidFill>
                  <a:srgbClr val="0070C0"/>
                </a:solidFill>
              </a:ln>
            </p:spPr>
          </p:pic>
          <p:grpSp>
            <p:nvGrpSpPr>
              <p:cNvPr id="77" name="Group 76">
                <a:extLst>
                  <a:ext uri="{FF2B5EF4-FFF2-40B4-BE49-F238E27FC236}">
                    <a16:creationId xmlns:a16="http://schemas.microsoft.com/office/drawing/2014/main" id="{C42954CB-4F6E-7FE4-634D-C5C8DA175BC1}"/>
                  </a:ext>
                </a:extLst>
              </p:cNvPr>
              <p:cNvGrpSpPr/>
              <p:nvPr/>
            </p:nvGrpSpPr>
            <p:grpSpPr>
              <a:xfrm>
                <a:off x="4755354" y="3237823"/>
                <a:ext cx="1447800" cy="1428967"/>
                <a:chOff x="1282885" y="2540415"/>
                <a:chExt cx="1964470" cy="1936433"/>
              </a:xfrm>
            </p:grpSpPr>
            <p:sp>
              <p:nvSpPr>
                <p:cNvPr id="78" name="Rectangle 77">
                  <a:extLst>
                    <a:ext uri="{FF2B5EF4-FFF2-40B4-BE49-F238E27FC236}">
                      <a16:creationId xmlns:a16="http://schemas.microsoft.com/office/drawing/2014/main" id="{4E63170B-FB6A-748B-541F-D763ACB9BB7D}"/>
                    </a:ext>
                  </a:extLst>
                </p:cNvPr>
                <p:cNvSpPr/>
                <p:nvPr/>
              </p:nvSpPr>
              <p:spPr bwMode="auto">
                <a:xfrm>
                  <a:off x="1282886" y="2540415"/>
                  <a:ext cx="1964469" cy="1936433"/>
                </a:xfrm>
                <a:prstGeom prst="rect">
                  <a:avLst/>
                </a:prstGeom>
                <a:no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79" name="Group 78">
                  <a:extLst>
                    <a:ext uri="{FF2B5EF4-FFF2-40B4-BE49-F238E27FC236}">
                      <a16:creationId xmlns:a16="http://schemas.microsoft.com/office/drawing/2014/main" id="{A6D37E34-836A-144A-6292-CD1EBAAE7EEE}"/>
                    </a:ext>
                  </a:extLst>
                </p:cNvPr>
                <p:cNvGrpSpPr/>
                <p:nvPr/>
              </p:nvGrpSpPr>
              <p:grpSpPr>
                <a:xfrm>
                  <a:off x="1282885" y="2855864"/>
                  <a:ext cx="1964470" cy="1284208"/>
                  <a:chOff x="1282885" y="2855864"/>
                  <a:chExt cx="1964469" cy="1284208"/>
                </a:xfrm>
              </p:grpSpPr>
              <p:cxnSp>
                <p:nvCxnSpPr>
                  <p:cNvPr id="86" name="Straight Connector 85">
                    <a:extLst>
                      <a:ext uri="{FF2B5EF4-FFF2-40B4-BE49-F238E27FC236}">
                        <a16:creationId xmlns:a16="http://schemas.microsoft.com/office/drawing/2014/main" id="{12B4C8E8-6A87-A46C-5E15-C1560527B08F}"/>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7" name="Straight Connector 86">
                    <a:extLst>
                      <a:ext uri="{FF2B5EF4-FFF2-40B4-BE49-F238E27FC236}">
                        <a16:creationId xmlns:a16="http://schemas.microsoft.com/office/drawing/2014/main" id="{E6B9BEFF-BCCE-4252-6201-CD99AE150E42}"/>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8" name="Straight Connector 87">
                    <a:extLst>
                      <a:ext uri="{FF2B5EF4-FFF2-40B4-BE49-F238E27FC236}">
                        <a16:creationId xmlns:a16="http://schemas.microsoft.com/office/drawing/2014/main" id="{33C98DF6-E3BD-3888-E7F2-EEC4C73ECBF4}"/>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9" name="Straight Connector 88">
                    <a:extLst>
                      <a:ext uri="{FF2B5EF4-FFF2-40B4-BE49-F238E27FC236}">
                        <a16:creationId xmlns:a16="http://schemas.microsoft.com/office/drawing/2014/main" id="{19E9EDEB-5607-651F-0AFE-A624B1277201}"/>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90" name="Straight Connector 89">
                    <a:extLst>
                      <a:ext uri="{FF2B5EF4-FFF2-40B4-BE49-F238E27FC236}">
                        <a16:creationId xmlns:a16="http://schemas.microsoft.com/office/drawing/2014/main" id="{A5535022-7FAC-4D61-E326-A5A987F25526}"/>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80" name="Group 79">
                  <a:extLst>
                    <a:ext uri="{FF2B5EF4-FFF2-40B4-BE49-F238E27FC236}">
                      <a16:creationId xmlns:a16="http://schemas.microsoft.com/office/drawing/2014/main" id="{E81D3EC5-14B4-BEA1-44E4-96FBEA9FFEA3}"/>
                    </a:ext>
                  </a:extLst>
                </p:cNvPr>
                <p:cNvGrpSpPr/>
                <p:nvPr/>
              </p:nvGrpSpPr>
              <p:grpSpPr>
                <a:xfrm rot="5400000">
                  <a:off x="1351219" y="2855410"/>
                  <a:ext cx="1848039" cy="1306457"/>
                  <a:chOff x="4191000" y="1493731"/>
                  <a:chExt cx="1524000" cy="793930"/>
                </a:xfrm>
                <a:solidFill>
                  <a:srgbClr val="FF0000"/>
                </a:solidFill>
              </p:grpSpPr>
              <p:cxnSp>
                <p:nvCxnSpPr>
                  <p:cNvPr id="81" name="Straight Connector 80">
                    <a:extLst>
                      <a:ext uri="{FF2B5EF4-FFF2-40B4-BE49-F238E27FC236}">
                        <a16:creationId xmlns:a16="http://schemas.microsoft.com/office/drawing/2014/main" id="{8C2C150D-D70B-9545-773B-0A5E0FA64466}"/>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5A6864C0-F182-96BB-13AC-4A813110B76B}"/>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28A5B0C2-95BB-2003-2F96-2B65A4DCBF2E}"/>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956A884C-3ED3-5786-DBBC-0758D8504180}"/>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5" name="Straight Connector 84">
                    <a:extLst>
                      <a:ext uri="{FF2B5EF4-FFF2-40B4-BE49-F238E27FC236}">
                        <a16:creationId xmlns:a16="http://schemas.microsoft.com/office/drawing/2014/main" id="{242AC9DB-2C9A-DA96-A9FE-86115504F518}"/>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sp>
            <p:nvSpPr>
              <p:cNvPr id="75" name="Rectangle 74">
                <a:extLst>
                  <a:ext uri="{FF2B5EF4-FFF2-40B4-BE49-F238E27FC236}">
                    <a16:creationId xmlns:a16="http://schemas.microsoft.com/office/drawing/2014/main" id="{5673A75A-8DCA-E84D-230E-7EC8459F203D}"/>
                  </a:ext>
                </a:extLst>
              </p:cNvPr>
              <p:cNvSpPr/>
              <p:nvPr/>
            </p:nvSpPr>
            <p:spPr bwMode="auto">
              <a:xfrm>
                <a:off x="4732149" y="3242052"/>
                <a:ext cx="766961" cy="1428966"/>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grpSp>
          <p:nvGrpSpPr>
            <p:cNvPr id="8" name="Group 7">
              <a:extLst>
                <a:ext uri="{FF2B5EF4-FFF2-40B4-BE49-F238E27FC236}">
                  <a16:creationId xmlns:a16="http://schemas.microsoft.com/office/drawing/2014/main" id="{9695E1A6-ECA2-FD0D-EBFD-212BAC1A8661}"/>
                </a:ext>
              </a:extLst>
            </p:cNvPr>
            <p:cNvGrpSpPr/>
            <p:nvPr/>
          </p:nvGrpSpPr>
          <p:grpSpPr>
            <a:xfrm>
              <a:off x="2253204" y="3181349"/>
              <a:ext cx="1447800" cy="1428967"/>
              <a:chOff x="4755354" y="3237823"/>
              <a:chExt cx="1447800" cy="1428967"/>
            </a:xfrm>
          </p:grpSpPr>
          <p:pic>
            <p:nvPicPr>
              <p:cNvPr id="9" name="Picture 8" descr="A person crossing a street&#10;&#10;Description automatically generated">
                <a:extLst>
                  <a:ext uri="{FF2B5EF4-FFF2-40B4-BE49-F238E27FC236}">
                    <a16:creationId xmlns:a16="http://schemas.microsoft.com/office/drawing/2014/main" id="{A9A15CB5-8826-C03E-9B8B-FA169FA39456}"/>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755354" y="3237823"/>
                <a:ext cx="1447800" cy="1418644"/>
              </a:xfrm>
              <a:prstGeom prst="rect">
                <a:avLst/>
              </a:prstGeom>
              <a:ln>
                <a:solidFill>
                  <a:srgbClr val="0070C0"/>
                </a:solidFill>
              </a:ln>
            </p:spPr>
          </p:pic>
          <p:grpSp>
            <p:nvGrpSpPr>
              <p:cNvPr id="10" name="Group 9">
                <a:extLst>
                  <a:ext uri="{FF2B5EF4-FFF2-40B4-BE49-F238E27FC236}">
                    <a16:creationId xmlns:a16="http://schemas.microsoft.com/office/drawing/2014/main" id="{C0125EFC-5152-DE27-BC25-2BEF0ECE3C19}"/>
                  </a:ext>
                </a:extLst>
              </p:cNvPr>
              <p:cNvGrpSpPr/>
              <p:nvPr/>
            </p:nvGrpSpPr>
            <p:grpSpPr>
              <a:xfrm>
                <a:off x="4755354" y="3237823"/>
                <a:ext cx="1447800" cy="1428967"/>
                <a:chOff x="1282885" y="2540415"/>
                <a:chExt cx="1964470" cy="1936433"/>
              </a:xfrm>
            </p:grpSpPr>
            <p:sp>
              <p:nvSpPr>
                <p:cNvPr id="12" name="Rectangle 11">
                  <a:extLst>
                    <a:ext uri="{FF2B5EF4-FFF2-40B4-BE49-F238E27FC236}">
                      <a16:creationId xmlns:a16="http://schemas.microsoft.com/office/drawing/2014/main" id="{E050F3F9-8FA5-F0FA-A7D5-99AFBD3535E1}"/>
                    </a:ext>
                  </a:extLst>
                </p:cNvPr>
                <p:cNvSpPr/>
                <p:nvPr/>
              </p:nvSpPr>
              <p:spPr bwMode="auto">
                <a:xfrm>
                  <a:off x="1282886" y="2540415"/>
                  <a:ext cx="1964469" cy="1936433"/>
                </a:xfrm>
                <a:prstGeom prst="rect">
                  <a:avLst/>
                </a:prstGeom>
                <a:no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13" name="Group 12">
                  <a:extLst>
                    <a:ext uri="{FF2B5EF4-FFF2-40B4-BE49-F238E27FC236}">
                      <a16:creationId xmlns:a16="http://schemas.microsoft.com/office/drawing/2014/main" id="{929BDE63-0440-C7AA-74AB-E13F80C9D23F}"/>
                    </a:ext>
                  </a:extLst>
                </p:cNvPr>
                <p:cNvGrpSpPr/>
                <p:nvPr/>
              </p:nvGrpSpPr>
              <p:grpSpPr>
                <a:xfrm>
                  <a:off x="1282885" y="2855864"/>
                  <a:ext cx="1964470" cy="1284208"/>
                  <a:chOff x="1282885" y="2855864"/>
                  <a:chExt cx="1964469" cy="1284208"/>
                </a:xfrm>
              </p:grpSpPr>
              <p:cxnSp>
                <p:nvCxnSpPr>
                  <p:cNvPr id="20" name="Straight Connector 19">
                    <a:extLst>
                      <a:ext uri="{FF2B5EF4-FFF2-40B4-BE49-F238E27FC236}">
                        <a16:creationId xmlns:a16="http://schemas.microsoft.com/office/drawing/2014/main" id="{A977777C-7567-3305-8652-4A2A2BC410C3}"/>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A08E1BAA-B72E-B69A-AE52-0CEECB95B77B}"/>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AF83EF96-1CC3-0D07-62D5-B04651609177}"/>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981D527D-707A-3FC9-C183-8304B41347A2}"/>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24" name="Straight Connector 23">
                    <a:extLst>
                      <a:ext uri="{FF2B5EF4-FFF2-40B4-BE49-F238E27FC236}">
                        <a16:creationId xmlns:a16="http://schemas.microsoft.com/office/drawing/2014/main" id="{BC2173E3-D227-3846-9C5B-29F1F415BF61}"/>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14" name="Group 13">
                  <a:extLst>
                    <a:ext uri="{FF2B5EF4-FFF2-40B4-BE49-F238E27FC236}">
                      <a16:creationId xmlns:a16="http://schemas.microsoft.com/office/drawing/2014/main" id="{08CBC371-701E-2904-7C3C-84A6BF60AEC1}"/>
                    </a:ext>
                  </a:extLst>
                </p:cNvPr>
                <p:cNvGrpSpPr/>
                <p:nvPr/>
              </p:nvGrpSpPr>
              <p:grpSpPr>
                <a:xfrm rot="5400000">
                  <a:off x="1351219" y="2855410"/>
                  <a:ext cx="1848039" cy="1306457"/>
                  <a:chOff x="4191000" y="1493731"/>
                  <a:chExt cx="1524000" cy="793930"/>
                </a:xfrm>
                <a:solidFill>
                  <a:srgbClr val="FF0000"/>
                </a:solidFill>
              </p:grpSpPr>
              <p:cxnSp>
                <p:nvCxnSpPr>
                  <p:cNvPr id="15" name="Straight Connector 14">
                    <a:extLst>
                      <a:ext uri="{FF2B5EF4-FFF2-40B4-BE49-F238E27FC236}">
                        <a16:creationId xmlns:a16="http://schemas.microsoft.com/office/drawing/2014/main" id="{97E8255A-F603-ACD6-1BE6-B30EDF864803}"/>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6" name="Straight Connector 15">
                    <a:extLst>
                      <a:ext uri="{FF2B5EF4-FFF2-40B4-BE49-F238E27FC236}">
                        <a16:creationId xmlns:a16="http://schemas.microsoft.com/office/drawing/2014/main" id="{09E9D4A4-1C7C-C4A0-57DE-3B90C4C45F39}"/>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7" name="Straight Connector 16">
                    <a:extLst>
                      <a:ext uri="{FF2B5EF4-FFF2-40B4-BE49-F238E27FC236}">
                        <a16:creationId xmlns:a16="http://schemas.microsoft.com/office/drawing/2014/main" id="{D8F78C66-CEAB-DCF9-B12A-3F6488D4EB49}"/>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8" name="Straight Connector 17">
                    <a:extLst>
                      <a:ext uri="{FF2B5EF4-FFF2-40B4-BE49-F238E27FC236}">
                        <a16:creationId xmlns:a16="http://schemas.microsoft.com/office/drawing/2014/main" id="{FBE8D5DC-A19A-51CE-1E75-C4C6A4794A18}"/>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39D21A64-C12A-6DD0-8A98-1CEADE448671}"/>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sp>
            <p:nvSpPr>
              <p:cNvPr id="11" name="Rectangle 10">
                <a:extLst>
                  <a:ext uri="{FF2B5EF4-FFF2-40B4-BE49-F238E27FC236}">
                    <a16:creationId xmlns:a16="http://schemas.microsoft.com/office/drawing/2014/main" id="{531AE4EA-823D-012E-802F-B353BA4624F9}"/>
                  </a:ext>
                </a:extLst>
              </p:cNvPr>
              <p:cNvSpPr/>
              <p:nvPr/>
            </p:nvSpPr>
            <p:spPr bwMode="auto">
              <a:xfrm>
                <a:off x="4971286" y="3242052"/>
                <a:ext cx="766961" cy="1418644"/>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grpSp>
          <p:nvGrpSpPr>
            <p:cNvPr id="25" name="Group 24">
              <a:extLst>
                <a:ext uri="{FF2B5EF4-FFF2-40B4-BE49-F238E27FC236}">
                  <a16:creationId xmlns:a16="http://schemas.microsoft.com/office/drawing/2014/main" id="{021D0ED4-2470-4B20-8754-826F9416488F}"/>
                </a:ext>
              </a:extLst>
            </p:cNvPr>
            <p:cNvGrpSpPr/>
            <p:nvPr/>
          </p:nvGrpSpPr>
          <p:grpSpPr>
            <a:xfrm>
              <a:off x="4178403" y="3166037"/>
              <a:ext cx="1447800" cy="1432487"/>
              <a:chOff x="4755354" y="3234303"/>
              <a:chExt cx="1447800" cy="1432487"/>
            </a:xfrm>
          </p:grpSpPr>
          <p:pic>
            <p:nvPicPr>
              <p:cNvPr id="26" name="Picture 25" descr="A person crossing a street&#10;&#10;Description automatically generated">
                <a:extLst>
                  <a:ext uri="{FF2B5EF4-FFF2-40B4-BE49-F238E27FC236}">
                    <a16:creationId xmlns:a16="http://schemas.microsoft.com/office/drawing/2014/main" id="{A77FFB90-E7F0-D8D2-6473-B7AFC12C097C}"/>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755354" y="3237823"/>
                <a:ext cx="1447800" cy="1418644"/>
              </a:xfrm>
              <a:prstGeom prst="rect">
                <a:avLst/>
              </a:prstGeom>
              <a:ln>
                <a:solidFill>
                  <a:srgbClr val="0070C0"/>
                </a:solidFill>
              </a:ln>
            </p:spPr>
          </p:pic>
          <p:grpSp>
            <p:nvGrpSpPr>
              <p:cNvPr id="27" name="Group 26">
                <a:extLst>
                  <a:ext uri="{FF2B5EF4-FFF2-40B4-BE49-F238E27FC236}">
                    <a16:creationId xmlns:a16="http://schemas.microsoft.com/office/drawing/2014/main" id="{16108946-3EC3-B161-A24A-2398B59D9DEE}"/>
                  </a:ext>
                </a:extLst>
              </p:cNvPr>
              <p:cNvGrpSpPr/>
              <p:nvPr/>
            </p:nvGrpSpPr>
            <p:grpSpPr>
              <a:xfrm>
                <a:off x="4755354" y="3237823"/>
                <a:ext cx="1447800" cy="1428967"/>
                <a:chOff x="1282885" y="2540415"/>
                <a:chExt cx="1964470" cy="1936433"/>
              </a:xfrm>
            </p:grpSpPr>
            <p:sp>
              <p:nvSpPr>
                <p:cNvPr id="29" name="Rectangle 28">
                  <a:extLst>
                    <a:ext uri="{FF2B5EF4-FFF2-40B4-BE49-F238E27FC236}">
                      <a16:creationId xmlns:a16="http://schemas.microsoft.com/office/drawing/2014/main" id="{D63AFE14-67D4-DB7C-0C0F-16E0F7C5A39D}"/>
                    </a:ext>
                  </a:extLst>
                </p:cNvPr>
                <p:cNvSpPr/>
                <p:nvPr/>
              </p:nvSpPr>
              <p:spPr bwMode="auto">
                <a:xfrm>
                  <a:off x="1282886" y="2540415"/>
                  <a:ext cx="1964469" cy="1936433"/>
                </a:xfrm>
                <a:prstGeom prst="rect">
                  <a:avLst/>
                </a:prstGeom>
                <a:no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30" name="Group 29">
                  <a:extLst>
                    <a:ext uri="{FF2B5EF4-FFF2-40B4-BE49-F238E27FC236}">
                      <a16:creationId xmlns:a16="http://schemas.microsoft.com/office/drawing/2014/main" id="{E67FE87C-F7F9-AEFB-DB4D-CCD9B9436DC0}"/>
                    </a:ext>
                  </a:extLst>
                </p:cNvPr>
                <p:cNvGrpSpPr/>
                <p:nvPr/>
              </p:nvGrpSpPr>
              <p:grpSpPr>
                <a:xfrm>
                  <a:off x="1282885" y="2855864"/>
                  <a:ext cx="1964470" cy="1284208"/>
                  <a:chOff x="1282885" y="2855864"/>
                  <a:chExt cx="1964469" cy="1284208"/>
                </a:xfrm>
              </p:grpSpPr>
              <p:cxnSp>
                <p:nvCxnSpPr>
                  <p:cNvPr id="37" name="Straight Connector 36">
                    <a:extLst>
                      <a:ext uri="{FF2B5EF4-FFF2-40B4-BE49-F238E27FC236}">
                        <a16:creationId xmlns:a16="http://schemas.microsoft.com/office/drawing/2014/main" id="{5A91A3B2-F095-1774-DE47-ADD57CBB5312}"/>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38" name="Straight Connector 37">
                    <a:extLst>
                      <a:ext uri="{FF2B5EF4-FFF2-40B4-BE49-F238E27FC236}">
                        <a16:creationId xmlns:a16="http://schemas.microsoft.com/office/drawing/2014/main" id="{3AEA0085-8C3B-E673-9B6A-C82D953E0C95}"/>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B08C97D7-D06C-29CD-F495-1D1B963C7A1D}"/>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918EC7E7-5D9F-9A05-2E93-D08CEE3BF82F}"/>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B641D8F6-7ED1-1760-79DC-5C2331F568CD}"/>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31" name="Group 30">
                  <a:extLst>
                    <a:ext uri="{FF2B5EF4-FFF2-40B4-BE49-F238E27FC236}">
                      <a16:creationId xmlns:a16="http://schemas.microsoft.com/office/drawing/2014/main" id="{91CE4533-408D-44AA-26F2-1154A7593BF2}"/>
                    </a:ext>
                  </a:extLst>
                </p:cNvPr>
                <p:cNvGrpSpPr/>
                <p:nvPr/>
              </p:nvGrpSpPr>
              <p:grpSpPr>
                <a:xfrm rot="5400000">
                  <a:off x="1351219" y="2855410"/>
                  <a:ext cx="1848039" cy="1306457"/>
                  <a:chOff x="4191000" y="1493731"/>
                  <a:chExt cx="1524000" cy="793930"/>
                </a:xfrm>
                <a:solidFill>
                  <a:srgbClr val="FF0000"/>
                </a:solidFill>
              </p:grpSpPr>
              <p:cxnSp>
                <p:nvCxnSpPr>
                  <p:cNvPr id="32" name="Straight Connector 31">
                    <a:extLst>
                      <a:ext uri="{FF2B5EF4-FFF2-40B4-BE49-F238E27FC236}">
                        <a16:creationId xmlns:a16="http://schemas.microsoft.com/office/drawing/2014/main" id="{A7CF1C0B-3A1E-B3D8-2184-5151F8390557}"/>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33" name="Straight Connector 32">
                    <a:extLst>
                      <a:ext uri="{FF2B5EF4-FFF2-40B4-BE49-F238E27FC236}">
                        <a16:creationId xmlns:a16="http://schemas.microsoft.com/office/drawing/2014/main" id="{E2CA7EDE-1782-C48B-8645-417A21506594}"/>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34" name="Straight Connector 33">
                    <a:extLst>
                      <a:ext uri="{FF2B5EF4-FFF2-40B4-BE49-F238E27FC236}">
                        <a16:creationId xmlns:a16="http://schemas.microsoft.com/office/drawing/2014/main" id="{AB84EFD4-8116-391D-37FE-D0D1223E5725}"/>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35" name="Straight Connector 34">
                    <a:extLst>
                      <a:ext uri="{FF2B5EF4-FFF2-40B4-BE49-F238E27FC236}">
                        <a16:creationId xmlns:a16="http://schemas.microsoft.com/office/drawing/2014/main" id="{3C9D5F96-4E27-6F86-DDCB-85074F8678EE}"/>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36" name="Straight Connector 35">
                    <a:extLst>
                      <a:ext uri="{FF2B5EF4-FFF2-40B4-BE49-F238E27FC236}">
                        <a16:creationId xmlns:a16="http://schemas.microsoft.com/office/drawing/2014/main" id="{BC83B6C6-C0C4-3203-753D-0B661BD801BC}"/>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sp>
            <p:nvSpPr>
              <p:cNvPr id="28" name="Rectangle 27">
                <a:extLst>
                  <a:ext uri="{FF2B5EF4-FFF2-40B4-BE49-F238E27FC236}">
                    <a16:creationId xmlns:a16="http://schemas.microsoft.com/office/drawing/2014/main" id="{103C55AC-2DDE-3A81-54EE-1E6D0C80B4BA}"/>
                  </a:ext>
                </a:extLst>
              </p:cNvPr>
              <p:cNvSpPr/>
              <p:nvPr/>
            </p:nvSpPr>
            <p:spPr bwMode="auto">
              <a:xfrm>
                <a:off x="5246436" y="3234303"/>
                <a:ext cx="766961" cy="1418644"/>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grpSp>
          <p:nvGrpSpPr>
            <p:cNvPr id="42" name="Group 41">
              <a:extLst>
                <a:ext uri="{FF2B5EF4-FFF2-40B4-BE49-F238E27FC236}">
                  <a16:creationId xmlns:a16="http://schemas.microsoft.com/office/drawing/2014/main" id="{82CC706E-D5AC-190F-2A61-BD34E39D6505}"/>
                </a:ext>
              </a:extLst>
            </p:cNvPr>
            <p:cNvGrpSpPr/>
            <p:nvPr/>
          </p:nvGrpSpPr>
          <p:grpSpPr>
            <a:xfrm>
              <a:off x="6103601" y="3146317"/>
              <a:ext cx="1473361" cy="1441932"/>
              <a:chOff x="4755354" y="3224858"/>
              <a:chExt cx="1473361" cy="1441932"/>
            </a:xfrm>
          </p:grpSpPr>
          <p:pic>
            <p:nvPicPr>
              <p:cNvPr id="43" name="Picture 42" descr="A person crossing a street&#10;&#10;Description automatically generated">
                <a:extLst>
                  <a:ext uri="{FF2B5EF4-FFF2-40B4-BE49-F238E27FC236}">
                    <a16:creationId xmlns:a16="http://schemas.microsoft.com/office/drawing/2014/main" id="{0D902830-C745-0CF3-310E-06FD16EE8790}"/>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755354" y="3237823"/>
                <a:ext cx="1447800" cy="1418644"/>
              </a:xfrm>
              <a:prstGeom prst="rect">
                <a:avLst/>
              </a:prstGeom>
              <a:ln>
                <a:solidFill>
                  <a:srgbClr val="0070C0"/>
                </a:solidFill>
              </a:ln>
            </p:spPr>
          </p:pic>
          <p:grpSp>
            <p:nvGrpSpPr>
              <p:cNvPr id="44" name="Group 43">
                <a:extLst>
                  <a:ext uri="{FF2B5EF4-FFF2-40B4-BE49-F238E27FC236}">
                    <a16:creationId xmlns:a16="http://schemas.microsoft.com/office/drawing/2014/main" id="{76ED4357-EA0D-A32A-D9D5-ACC9DB8C2115}"/>
                  </a:ext>
                </a:extLst>
              </p:cNvPr>
              <p:cNvGrpSpPr/>
              <p:nvPr/>
            </p:nvGrpSpPr>
            <p:grpSpPr>
              <a:xfrm>
                <a:off x="4755354" y="3237823"/>
                <a:ext cx="1447800" cy="1428967"/>
                <a:chOff x="1282885" y="2540415"/>
                <a:chExt cx="1964470" cy="1936433"/>
              </a:xfrm>
            </p:grpSpPr>
            <p:sp>
              <p:nvSpPr>
                <p:cNvPr id="46" name="Rectangle 45">
                  <a:extLst>
                    <a:ext uri="{FF2B5EF4-FFF2-40B4-BE49-F238E27FC236}">
                      <a16:creationId xmlns:a16="http://schemas.microsoft.com/office/drawing/2014/main" id="{4F9F4C26-7C5C-D2E1-2578-D1069B49FD38}"/>
                    </a:ext>
                  </a:extLst>
                </p:cNvPr>
                <p:cNvSpPr/>
                <p:nvPr/>
              </p:nvSpPr>
              <p:spPr bwMode="auto">
                <a:xfrm>
                  <a:off x="1282886" y="2540415"/>
                  <a:ext cx="1964469" cy="1936433"/>
                </a:xfrm>
                <a:prstGeom prst="rect">
                  <a:avLst/>
                </a:prstGeom>
                <a:no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47" name="Group 46">
                  <a:extLst>
                    <a:ext uri="{FF2B5EF4-FFF2-40B4-BE49-F238E27FC236}">
                      <a16:creationId xmlns:a16="http://schemas.microsoft.com/office/drawing/2014/main" id="{8AC99EC0-FA28-47A9-1E84-61E8310D06E7}"/>
                    </a:ext>
                  </a:extLst>
                </p:cNvPr>
                <p:cNvGrpSpPr/>
                <p:nvPr/>
              </p:nvGrpSpPr>
              <p:grpSpPr>
                <a:xfrm>
                  <a:off x="1282885" y="2855864"/>
                  <a:ext cx="1964470" cy="1284208"/>
                  <a:chOff x="1282885" y="2855864"/>
                  <a:chExt cx="1964469" cy="1284208"/>
                </a:xfrm>
              </p:grpSpPr>
              <p:cxnSp>
                <p:nvCxnSpPr>
                  <p:cNvPr id="54" name="Straight Connector 53">
                    <a:extLst>
                      <a:ext uri="{FF2B5EF4-FFF2-40B4-BE49-F238E27FC236}">
                        <a16:creationId xmlns:a16="http://schemas.microsoft.com/office/drawing/2014/main" id="{52C18F8B-C665-EB53-40FB-1C8A4532DB63}"/>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8D5A3657-B68B-483B-A846-83084A1A6A1B}"/>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F359FA5E-3744-80E4-37DB-C151B7B2818B}"/>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D5EF0971-31A9-1370-66F6-6F03E07045FC}"/>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B0DEF470-0C4A-41BC-9F81-067388DA4062}"/>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48" name="Group 47">
                  <a:extLst>
                    <a:ext uri="{FF2B5EF4-FFF2-40B4-BE49-F238E27FC236}">
                      <a16:creationId xmlns:a16="http://schemas.microsoft.com/office/drawing/2014/main" id="{C890CAC2-09C7-B53D-02FF-05DF919F5C94}"/>
                    </a:ext>
                  </a:extLst>
                </p:cNvPr>
                <p:cNvGrpSpPr/>
                <p:nvPr/>
              </p:nvGrpSpPr>
              <p:grpSpPr>
                <a:xfrm rot="5400000">
                  <a:off x="1351219" y="2855410"/>
                  <a:ext cx="1848039" cy="1306457"/>
                  <a:chOff x="4191000" y="1493731"/>
                  <a:chExt cx="1524000" cy="793930"/>
                </a:xfrm>
                <a:solidFill>
                  <a:srgbClr val="FF0000"/>
                </a:solidFill>
              </p:grpSpPr>
              <p:cxnSp>
                <p:nvCxnSpPr>
                  <p:cNvPr id="49" name="Straight Connector 48">
                    <a:extLst>
                      <a:ext uri="{FF2B5EF4-FFF2-40B4-BE49-F238E27FC236}">
                        <a16:creationId xmlns:a16="http://schemas.microsoft.com/office/drawing/2014/main" id="{292D553E-8E8C-5A2A-5832-BBC7B5462E48}"/>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50" name="Straight Connector 49">
                    <a:extLst>
                      <a:ext uri="{FF2B5EF4-FFF2-40B4-BE49-F238E27FC236}">
                        <a16:creationId xmlns:a16="http://schemas.microsoft.com/office/drawing/2014/main" id="{99A48E14-3D7D-8A35-BE23-E8E0D0DBAE18}"/>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4ECEE2FA-FAF9-8EA9-F784-614BA7BC3AED}"/>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32FE3720-CA0D-09DE-7153-F7E82253675C}"/>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8BD5C610-56B8-0750-F974-24A315F5C1CF}"/>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sp>
            <p:nvSpPr>
              <p:cNvPr id="45" name="Rectangle 44">
                <a:extLst>
                  <a:ext uri="{FF2B5EF4-FFF2-40B4-BE49-F238E27FC236}">
                    <a16:creationId xmlns:a16="http://schemas.microsoft.com/office/drawing/2014/main" id="{C70298CF-F48D-7D4D-4C15-7EE3F4BDBCA2}"/>
                  </a:ext>
                </a:extLst>
              </p:cNvPr>
              <p:cNvSpPr/>
              <p:nvPr/>
            </p:nvSpPr>
            <p:spPr bwMode="auto">
              <a:xfrm>
                <a:off x="5461754" y="3224858"/>
                <a:ext cx="766961" cy="1428967"/>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grpSp>
      <p:cxnSp>
        <p:nvCxnSpPr>
          <p:cNvPr id="63" name="Straight Arrow Connector 62">
            <a:extLst>
              <a:ext uri="{FF2B5EF4-FFF2-40B4-BE49-F238E27FC236}">
                <a16:creationId xmlns:a16="http://schemas.microsoft.com/office/drawing/2014/main" id="{92E00E27-476E-0EDF-44A8-2A37D7228BCD}"/>
              </a:ext>
            </a:extLst>
          </p:cNvPr>
          <p:cNvCxnSpPr/>
          <p:nvPr/>
        </p:nvCxnSpPr>
        <p:spPr bwMode="auto">
          <a:xfrm flipH="1">
            <a:off x="2273569" y="2623143"/>
            <a:ext cx="1612631" cy="449089"/>
          </a:xfrm>
          <a:prstGeom prst="straightConnector1">
            <a:avLst/>
          </a:prstGeom>
          <a:solidFill>
            <a:schemeClr val="accent1"/>
          </a:solidFill>
          <a:ln w="381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39C9EBFE-6325-04E9-A34D-8A295800FE0F}"/>
              </a:ext>
            </a:extLst>
          </p:cNvPr>
          <p:cNvCxnSpPr/>
          <p:nvPr/>
        </p:nvCxnSpPr>
        <p:spPr bwMode="auto">
          <a:xfrm flipH="1">
            <a:off x="3826111" y="2665140"/>
            <a:ext cx="686321" cy="407092"/>
          </a:xfrm>
          <a:prstGeom prst="straightConnector1">
            <a:avLst/>
          </a:prstGeom>
          <a:solidFill>
            <a:schemeClr val="accent1"/>
          </a:solidFill>
          <a:ln w="381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a:extLst>
              <a:ext uri="{FF2B5EF4-FFF2-40B4-BE49-F238E27FC236}">
                <a16:creationId xmlns:a16="http://schemas.microsoft.com/office/drawing/2014/main" id="{EEA00D69-5D1B-B428-FE02-AE6FD2F464B9}"/>
              </a:ext>
            </a:extLst>
          </p:cNvPr>
          <p:cNvCxnSpPr/>
          <p:nvPr/>
        </p:nvCxnSpPr>
        <p:spPr bwMode="auto">
          <a:xfrm>
            <a:off x="5177153" y="2673535"/>
            <a:ext cx="353442" cy="398697"/>
          </a:xfrm>
          <a:prstGeom prst="straightConnector1">
            <a:avLst/>
          </a:prstGeom>
          <a:solidFill>
            <a:schemeClr val="accent1"/>
          </a:solidFill>
          <a:ln w="381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510A63D0-521B-80C6-718F-446ABCC5A94B}"/>
              </a:ext>
            </a:extLst>
          </p:cNvPr>
          <p:cNvCxnSpPr/>
          <p:nvPr/>
        </p:nvCxnSpPr>
        <p:spPr bwMode="auto">
          <a:xfrm>
            <a:off x="5840668" y="2703848"/>
            <a:ext cx="1299999" cy="317668"/>
          </a:xfrm>
          <a:prstGeom prst="straightConnector1">
            <a:avLst/>
          </a:prstGeom>
          <a:solidFill>
            <a:schemeClr val="accent1"/>
          </a:solidFill>
          <a:ln w="381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98303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1E428-1CE3-FBCA-6051-1CF83236BA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485F1-5AAA-A611-7476-573DD5119A0A}"/>
              </a:ext>
            </a:extLst>
          </p:cNvPr>
          <p:cNvSpPr>
            <a:spLocks noGrp="1"/>
          </p:cNvSpPr>
          <p:nvPr>
            <p:ph type="title"/>
          </p:nvPr>
        </p:nvSpPr>
        <p:spPr/>
        <p:txBody>
          <a:bodyPr/>
          <a:lstStyle/>
          <a:p>
            <a:r>
              <a:rPr lang="en-US" dirty="0"/>
              <a:t>Sliding Windows Method</a:t>
            </a:r>
          </a:p>
        </p:txBody>
      </p:sp>
      <p:pic>
        <p:nvPicPr>
          <p:cNvPr id="73" name="Picture 72" descr="A person crossing a street&#10;&#10;Description automatically generated">
            <a:extLst>
              <a:ext uri="{FF2B5EF4-FFF2-40B4-BE49-F238E27FC236}">
                <a16:creationId xmlns:a16="http://schemas.microsoft.com/office/drawing/2014/main" id="{53FBBA40-2343-A3C6-E469-3D09C1AEDBB7}"/>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190476" y="1160500"/>
            <a:ext cx="1447800" cy="1418644"/>
          </a:xfrm>
          <a:prstGeom prst="rect">
            <a:avLst/>
          </a:prstGeom>
          <a:ln>
            <a:solidFill>
              <a:srgbClr val="0070C0"/>
            </a:solidFill>
          </a:ln>
        </p:spPr>
      </p:pic>
      <p:grpSp>
        <p:nvGrpSpPr>
          <p:cNvPr id="92" name="Group 91">
            <a:extLst>
              <a:ext uri="{FF2B5EF4-FFF2-40B4-BE49-F238E27FC236}">
                <a16:creationId xmlns:a16="http://schemas.microsoft.com/office/drawing/2014/main" id="{5D7F85A4-B886-6E6B-147F-525F94883077}"/>
              </a:ext>
            </a:extLst>
          </p:cNvPr>
          <p:cNvGrpSpPr/>
          <p:nvPr/>
        </p:nvGrpSpPr>
        <p:grpSpPr>
          <a:xfrm>
            <a:off x="304800" y="3181350"/>
            <a:ext cx="1471005" cy="1428967"/>
            <a:chOff x="4732149" y="3237823"/>
            <a:chExt cx="1471005" cy="1428967"/>
          </a:xfrm>
        </p:grpSpPr>
        <p:pic>
          <p:nvPicPr>
            <p:cNvPr id="91" name="Picture 90" descr="A person crossing a street&#10;&#10;Description automatically generated">
              <a:extLst>
                <a:ext uri="{FF2B5EF4-FFF2-40B4-BE49-F238E27FC236}">
                  <a16:creationId xmlns:a16="http://schemas.microsoft.com/office/drawing/2014/main" id="{1D61BB67-0546-C386-6745-EA57AFAC1EDD}"/>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755354" y="3237823"/>
              <a:ext cx="1447800" cy="1418644"/>
            </a:xfrm>
            <a:prstGeom prst="rect">
              <a:avLst/>
            </a:prstGeom>
            <a:ln>
              <a:solidFill>
                <a:srgbClr val="0070C0"/>
              </a:solidFill>
            </a:ln>
          </p:spPr>
        </p:pic>
        <p:grpSp>
          <p:nvGrpSpPr>
            <p:cNvPr id="77" name="Group 76">
              <a:extLst>
                <a:ext uri="{FF2B5EF4-FFF2-40B4-BE49-F238E27FC236}">
                  <a16:creationId xmlns:a16="http://schemas.microsoft.com/office/drawing/2014/main" id="{9BB276C9-AF68-C9DB-809E-5EAEE0A0269A}"/>
                </a:ext>
              </a:extLst>
            </p:cNvPr>
            <p:cNvGrpSpPr/>
            <p:nvPr/>
          </p:nvGrpSpPr>
          <p:grpSpPr>
            <a:xfrm>
              <a:off x="4755354" y="3237823"/>
              <a:ext cx="1447800" cy="1428967"/>
              <a:chOff x="1282885" y="2540415"/>
              <a:chExt cx="1964470" cy="1936433"/>
            </a:xfrm>
          </p:grpSpPr>
          <p:sp>
            <p:nvSpPr>
              <p:cNvPr id="78" name="Rectangle 77">
                <a:extLst>
                  <a:ext uri="{FF2B5EF4-FFF2-40B4-BE49-F238E27FC236}">
                    <a16:creationId xmlns:a16="http://schemas.microsoft.com/office/drawing/2014/main" id="{D0DA4625-B91D-E2BD-FEC2-BBF3975B2405}"/>
                  </a:ext>
                </a:extLst>
              </p:cNvPr>
              <p:cNvSpPr/>
              <p:nvPr/>
            </p:nvSpPr>
            <p:spPr bwMode="auto">
              <a:xfrm>
                <a:off x="1282886" y="2540415"/>
                <a:ext cx="1964469" cy="1936433"/>
              </a:xfrm>
              <a:prstGeom prst="rect">
                <a:avLst/>
              </a:prstGeom>
              <a:no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79" name="Group 78">
                <a:extLst>
                  <a:ext uri="{FF2B5EF4-FFF2-40B4-BE49-F238E27FC236}">
                    <a16:creationId xmlns:a16="http://schemas.microsoft.com/office/drawing/2014/main" id="{811F35E0-98EF-ECE3-65E4-0F7EFE8359A5}"/>
                  </a:ext>
                </a:extLst>
              </p:cNvPr>
              <p:cNvGrpSpPr/>
              <p:nvPr/>
            </p:nvGrpSpPr>
            <p:grpSpPr>
              <a:xfrm>
                <a:off x="1282885" y="2855864"/>
                <a:ext cx="1964470" cy="1284208"/>
                <a:chOff x="1282885" y="2855864"/>
                <a:chExt cx="1964469" cy="1284208"/>
              </a:xfrm>
            </p:grpSpPr>
            <p:cxnSp>
              <p:nvCxnSpPr>
                <p:cNvPr id="86" name="Straight Connector 85">
                  <a:extLst>
                    <a:ext uri="{FF2B5EF4-FFF2-40B4-BE49-F238E27FC236}">
                      <a16:creationId xmlns:a16="http://schemas.microsoft.com/office/drawing/2014/main" id="{9F95F12B-3A76-3E61-006E-30A690728353}"/>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7" name="Straight Connector 86">
                  <a:extLst>
                    <a:ext uri="{FF2B5EF4-FFF2-40B4-BE49-F238E27FC236}">
                      <a16:creationId xmlns:a16="http://schemas.microsoft.com/office/drawing/2014/main" id="{2746D801-9EC7-9CA7-F37B-1DD2EAEF40A4}"/>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8" name="Straight Connector 87">
                  <a:extLst>
                    <a:ext uri="{FF2B5EF4-FFF2-40B4-BE49-F238E27FC236}">
                      <a16:creationId xmlns:a16="http://schemas.microsoft.com/office/drawing/2014/main" id="{B1E94308-8BFC-D494-6CDA-8F1CC2691624}"/>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9" name="Straight Connector 88">
                  <a:extLst>
                    <a:ext uri="{FF2B5EF4-FFF2-40B4-BE49-F238E27FC236}">
                      <a16:creationId xmlns:a16="http://schemas.microsoft.com/office/drawing/2014/main" id="{BA9B1927-94E3-8312-EC8F-37A564B5F7E4}"/>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90" name="Straight Connector 89">
                  <a:extLst>
                    <a:ext uri="{FF2B5EF4-FFF2-40B4-BE49-F238E27FC236}">
                      <a16:creationId xmlns:a16="http://schemas.microsoft.com/office/drawing/2014/main" id="{84D07946-69C7-A141-8B43-5D9A4D09FF16}"/>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80" name="Group 79">
                <a:extLst>
                  <a:ext uri="{FF2B5EF4-FFF2-40B4-BE49-F238E27FC236}">
                    <a16:creationId xmlns:a16="http://schemas.microsoft.com/office/drawing/2014/main" id="{2EE5342D-32C4-59B2-D090-3947C8E8DD58}"/>
                  </a:ext>
                </a:extLst>
              </p:cNvPr>
              <p:cNvGrpSpPr/>
              <p:nvPr/>
            </p:nvGrpSpPr>
            <p:grpSpPr>
              <a:xfrm rot="5400000">
                <a:off x="1351219" y="2855410"/>
                <a:ext cx="1848039" cy="1306457"/>
                <a:chOff x="4191000" y="1493731"/>
                <a:chExt cx="1524000" cy="793930"/>
              </a:xfrm>
              <a:solidFill>
                <a:srgbClr val="FF0000"/>
              </a:solidFill>
            </p:grpSpPr>
            <p:cxnSp>
              <p:nvCxnSpPr>
                <p:cNvPr id="81" name="Straight Connector 80">
                  <a:extLst>
                    <a:ext uri="{FF2B5EF4-FFF2-40B4-BE49-F238E27FC236}">
                      <a16:creationId xmlns:a16="http://schemas.microsoft.com/office/drawing/2014/main" id="{AFB5DC45-CFB4-F8C9-19C4-9C8F7F326EC7}"/>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E7C00B20-8998-4311-78F2-047DF2280AF7}"/>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8DEAEA12-2F31-69C4-3901-83E3EC2F42E9}"/>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65C03200-C364-B6B7-1AB2-420A822D077A}"/>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5" name="Straight Connector 84">
                  <a:extLst>
                    <a:ext uri="{FF2B5EF4-FFF2-40B4-BE49-F238E27FC236}">
                      <a16:creationId xmlns:a16="http://schemas.microsoft.com/office/drawing/2014/main" id="{F69EFC97-26D0-AC9C-E241-754D4AA5EEB8}"/>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sp>
          <p:nvSpPr>
            <p:cNvPr id="75" name="Rectangle 74">
              <a:extLst>
                <a:ext uri="{FF2B5EF4-FFF2-40B4-BE49-F238E27FC236}">
                  <a16:creationId xmlns:a16="http://schemas.microsoft.com/office/drawing/2014/main" id="{D96F5CED-2B7F-C571-CCA4-D110ADD39088}"/>
                </a:ext>
              </a:extLst>
            </p:cNvPr>
            <p:cNvSpPr/>
            <p:nvPr/>
          </p:nvSpPr>
          <p:spPr bwMode="auto">
            <a:xfrm>
              <a:off x="4732149" y="3242052"/>
              <a:ext cx="766961" cy="700426"/>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sp>
        <p:nvSpPr>
          <p:cNvPr id="5" name="TextBox 4">
            <a:extLst>
              <a:ext uri="{FF2B5EF4-FFF2-40B4-BE49-F238E27FC236}">
                <a16:creationId xmlns:a16="http://schemas.microsoft.com/office/drawing/2014/main" id="{2C00A3E1-D14F-C5BB-283D-0C32BA009BD0}"/>
              </a:ext>
            </a:extLst>
          </p:cNvPr>
          <p:cNvSpPr txBox="1"/>
          <p:nvPr/>
        </p:nvSpPr>
        <p:spPr>
          <a:xfrm>
            <a:off x="416067" y="1119690"/>
            <a:ext cx="2620378" cy="923330"/>
          </a:xfrm>
          <a:prstGeom prst="rect">
            <a:avLst/>
          </a:prstGeom>
          <a:noFill/>
          <a:ln w="12700">
            <a:solidFill>
              <a:schemeClr val="tx1"/>
            </a:solidFill>
          </a:ln>
        </p:spPr>
        <p:txBody>
          <a:bodyPr wrap="square" rtlCol="0">
            <a:spAutoFit/>
          </a:bodyPr>
          <a:lstStyle/>
          <a:p>
            <a:pPr marL="0" indent="0">
              <a:buNone/>
            </a:pPr>
            <a:r>
              <a:rPr lang="en-US" sz="1800" dirty="0"/>
              <a:t>The sliding window may vary to capture objects of different sizes.</a:t>
            </a:r>
          </a:p>
        </p:txBody>
      </p:sp>
      <p:sp>
        <p:nvSpPr>
          <p:cNvPr id="7" name="TextBox 6">
            <a:extLst>
              <a:ext uri="{FF2B5EF4-FFF2-40B4-BE49-F238E27FC236}">
                <a16:creationId xmlns:a16="http://schemas.microsoft.com/office/drawing/2014/main" id="{3087D8FC-5C9F-411A-DF82-A9A43BE40998}"/>
              </a:ext>
            </a:extLst>
          </p:cNvPr>
          <p:cNvSpPr txBox="1"/>
          <p:nvPr/>
        </p:nvSpPr>
        <p:spPr>
          <a:xfrm>
            <a:off x="6020538" y="1119690"/>
            <a:ext cx="2877840" cy="923330"/>
          </a:xfrm>
          <a:prstGeom prst="rect">
            <a:avLst/>
          </a:prstGeom>
          <a:noFill/>
          <a:ln w="12700">
            <a:solidFill>
              <a:schemeClr val="tx1"/>
            </a:solidFill>
          </a:ln>
        </p:spPr>
        <p:txBody>
          <a:bodyPr wrap="square" rtlCol="0">
            <a:spAutoFit/>
          </a:bodyPr>
          <a:lstStyle/>
          <a:p>
            <a:pPr marL="0" indent="0">
              <a:buNone/>
            </a:pPr>
            <a:r>
              <a:rPr lang="en-US" dirty="0"/>
              <a:t>The overlapping windows help detect whole objects rather than their fractions.</a:t>
            </a:r>
          </a:p>
        </p:txBody>
      </p:sp>
      <p:grpSp>
        <p:nvGrpSpPr>
          <p:cNvPr id="8" name="Group 7">
            <a:extLst>
              <a:ext uri="{FF2B5EF4-FFF2-40B4-BE49-F238E27FC236}">
                <a16:creationId xmlns:a16="http://schemas.microsoft.com/office/drawing/2014/main" id="{FB6344DE-3B8F-1C64-F93A-F04E14180C65}"/>
              </a:ext>
            </a:extLst>
          </p:cNvPr>
          <p:cNvGrpSpPr/>
          <p:nvPr/>
        </p:nvGrpSpPr>
        <p:grpSpPr>
          <a:xfrm>
            <a:off x="2233005" y="3181349"/>
            <a:ext cx="1447800" cy="1428967"/>
            <a:chOff x="4755354" y="3237823"/>
            <a:chExt cx="1447800" cy="1428967"/>
          </a:xfrm>
        </p:grpSpPr>
        <p:pic>
          <p:nvPicPr>
            <p:cNvPr id="9" name="Picture 8" descr="A person crossing a street&#10;&#10;Description automatically generated">
              <a:extLst>
                <a:ext uri="{FF2B5EF4-FFF2-40B4-BE49-F238E27FC236}">
                  <a16:creationId xmlns:a16="http://schemas.microsoft.com/office/drawing/2014/main" id="{33DA1F59-E5AA-7C7D-1C48-CC41F8613229}"/>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755354" y="3237823"/>
              <a:ext cx="1447800" cy="1418644"/>
            </a:xfrm>
            <a:prstGeom prst="rect">
              <a:avLst/>
            </a:prstGeom>
            <a:ln>
              <a:solidFill>
                <a:srgbClr val="0070C0"/>
              </a:solidFill>
            </a:ln>
          </p:spPr>
        </p:pic>
        <p:grpSp>
          <p:nvGrpSpPr>
            <p:cNvPr id="10" name="Group 9">
              <a:extLst>
                <a:ext uri="{FF2B5EF4-FFF2-40B4-BE49-F238E27FC236}">
                  <a16:creationId xmlns:a16="http://schemas.microsoft.com/office/drawing/2014/main" id="{51F0F765-D1AC-48C5-5769-C8E337EEFCF2}"/>
                </a:ext>
              </a:extLst>
            </p:cNvPr>
            <p:cNvGrpSpPr/>
            <p:nvPr/>
          </p:nvGrpSpPr>
          <p:grpSpPr>
            <a:xfrm>
              <a:off x="4755354" y="3237823"/>
              <a:ext cx="1447800" cy="1428967"/>
              <a:chOff x="1282885" y="2540415"/>
              <a:chExt cx="1964470" cy="1936433"/>
            </a:xfrm>
          </p:grpSpPr>
          <p:sp>
            <p:nvSpPr>
              <p:cNvPr id="12" name="Rectangle 11">
                <a:extLst>
                  <a:ext uri="{FF2B5EF4-FFF2-40B4-BE49-F238E27FC236}">
                    <a16:creationId xmlns:a16="http://schemas.microsoft.com/office/drawing/2014/main" id="{538D0E7A-BA3C-3CA3-A054-428FE7485E58}"/>
                  </a:ext>
                </a:extLst>
              </p:cNvPr>
              <p:cNvSpPr/>
              <p:nvPr/>
            </p:nvSpPr>
            <p:spPr bwMode="auto">
              <a:xfrm>
                <a:off x="1282886" y="2540415"/>
                <a:ext cx="1964469" cy="1936433"/>
              </a:xfrm>
              <a:prstGeom prst="rect">
                <a:avLst/>
              </a:prstGeom>
              <a:no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13" name="Group 12">
                <a:extLst>
                  <a:ext uri="{FF2B5EF4-FFF2-40B4-BE49-F238E27FC236}">
                    <a16:creationId xmlns:a16="http://schemas.microsoft.com/office/drawing/2014/main" id="{7BBC6449-3D20-86A6-4E0B-37C8B4C95B70}"/>
                  </a:ext>
                </a:extLst>
              </p:cNvPr>
              <p:cNvGrpSpPr/>
              <p:nvPr/>
            </p:nvGrpSpPr>
            <p:grpSpPr>
              <a:xfrm>
                <a:off x="1282885" y="2855864"/>
                <a:ext cx="1964470" cy="1284208"/>
                <a:chOff x="1282885" y="2855864"/>
                <a:chExt cx="1964469" cy="1284208"/>
              </a:xfrm>
            </p:grpSpPr>
            <p:cxnSp>
              <p:nvCxnSpPr>
                <p:cNvPr id="20" name="Straight Connector 19">
                  <a:extLst>
                    <a:ext uri="{FF2B5EF4-FFF2-40B4-BE49-F238E27FC236}">
                      <a16:creationId xmlns:a16="http://schemas.microsoft.com/office/drawing/2014/main" id="{30E4D8D4-E6CB-D2BF-B56A-289C81D54155}"/>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A77A0E9B-BF58-8EDF-46A0-5B7D57F837C3}"/>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B048FB6C-E4AC-BD9E-4AED-A28E254EF18E}"/>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D92E5A0F-846A-5C03-0E51-266BC8FB0092}"/>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24" name="Straight Connector 23">
                  <a:extLst>
                    <a:ext uri="{FF2B5EF4-FFF2-40B4-BE49-F238E27FC236}">
                      <a16:creationId xmlns:a16="http://schemas.microsoft.com/office/drawing/2014/main" id="{F1E4EC77-0F0E-BBF8-AA16-DD6E51512C23}"/>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14" name="Group 13">
                <a:extLst>
                  <a:ext uri="{FF2B5EF4-FFF2-40B4-BE49-F238E27FC236}">
                    <a16:creationId xmlns:a16="http://schemas.microsoft.com/office/drawing/2014/main" id="{C0E3CC71-6541-B8A4-A147-A5B95BFF9A8E}"/>
                  </a:ext>
                </a:extLst>
              </p:cNvPr>
              <p:cNvGrpSpPr/>
              <p:nvPr/>
            </p:nvGrpSpPr>
            <p:grpSpPr>
              <a:xfrm rot="5400000">
                <a:off x="1351219" y="2855410"/>
                <a:ext cx="1848039" cy="1306457"/>
                <a:chOff x="4191000" y="1493731"/>
                <a:chExt cx="1524000" cy="793930"/>
              </a:xfrm>
              <a:solidFill>
                <a:srgbClr val="FF0000"/>
              </a:solidFill>
            </p:grpSpPr>
            <p:cxnSp>
              <p:nvCxnSpPr>
                <p:cNvPr id="15" name="Straight Connector 14">
                  <a:extLst>
                    <a:ext uri="{FF2B5EF4-FFF2-40B4-BE49-F238E27FC236}">
                      <a16:creationId xmlns:a16="http://schemas.microsoft.com/office/drawing/2014/main" id="{199AE808-966B-F09D-C547-CF6740859FE5}"/>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6" name="Straight Connector 15">
                  <a:extLst>
                    <a:ext uri="{FF2B5EF4-FFF2-40B4-BE49-F238E27FC236}">
                      <a16:creationId xmlns:a16="http://schemas.microsoft.com/office/drawing/2014/main" id="{FCDBF6F3-4484-AAC7-7620-3E314297F7CE}"/>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7" name="Straight Connector 16">
                  <a:extLst>
                    <a:ext uri="{FF2B5EF4-FFF2-40B4-BE49-F238E27FC236}">
                      <a16:creationId xmlns:a16="http://schemas.microsoft.com/office/drawing/2014/main" id="{9332891B-B09D-A6D2-C115-423FF0C92BC2}"/>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8" name="Straight Connector 17">
                  <a:extLst>
                    <a:ext uri="{FF2B5EF4-FFF2-40B4-BE49-F238E27FC236}">
                      <a16:creationId xmlns:a16="http://schemas.microsoft.com/office/drawing/2014/main" id="{FAF885D6-D90D-F0F5-AFFF-3B08940C41CC}"/>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EB913207-D302-BB69-8813-50F01EB186DF}"/>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sp>
          <p:nvSpPr>
            <p:cNvPr id="11" name="Rectangle 10">
              <a:extLst>
                <a:ext uri="{FF2B5EF4-FFF2-40B4-BE49-F238E27FC236}">
                  <a16:creationId xmlns:a16="http://schemas.microsoft.com/office/drawing/2014/main" id="{DC7281A8-43AE-FA34-2142-BB362771C0F6}"/>
                </a:ext>
              </a:extLst>
            </p:cNvPr>
            <p:cNvSpPr/>
            <p:nvPr/>
          </p:nvSpPr>
          <p:spPr bwMode="auto">
            <a:xfrm>
              <a:off x="4971286" y="3249801"/>
              <a:ext cx="766961" cy="700426"/>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grpSp>
        <p:nvGrpSpPr>
          <p:cNvPr id="25" name="Group 24">
            <a:extLst>
              <a:ext uri="{FF2B5EF4-FFF2-40B4-BE49-F238E27FC236}">
                <a16:creationId xmlns:a16="http://schemas.microsoft.com/office/drawing/2014/main" id="{B6372729-0732-F72E-D91A-9F8BC3265368}"/>
              </a:ext>
            </a:extLst>
          </p:cNvPr>
          <p:cNvGrpSpPr/>
          <p:nvPr/>
        </p:nvGrpSpPr>
        <p:grpSpPr>
          <a:xfrm>
            <a:off x="4152157" y="3169557"/>
            <a:ext cx="1447800" cy="1428967"/>
            <a:chOff x="4755354" y="3237823"/>
            <a:chExt cx="1447800" cy="1428967"/>
          </a:xfrm>
        </p:grpSpPr>
        <p:pic>
          <p:nvPicPr>
            <p:cNvPr id="26" name="Picture 25" descr="A person crossing a street&#10;&#10;Description automatically generated">
              <a:extLst>
                <a:ext uri="{FF2B5EF4-FFF2-40B4-BE49-F238E27FC236}">
                  <a16:creationId xmlns:a16="http://schemas.microsoft.com/office/drawing/2014/main" id="{B93D5050-71DA-06A9-AF54-75236EA9CE50}"/>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755354" y="3237823"/>
              <a:ext cx="1447800" cy="1418644"/>
            </a:xfrm>
            <a:prstGeom prst="rect">
              <a:avLst/>
            </a:prstGeom>
            <a:ln>
              <a:solidFill>
                <a:srgbClr val="0070C0"/>
              </a:solidFill>
            </a:ln>
          </p:spPr>
        </p:pic>
        <p:grpSp>
          <p:nvGrpSpPr>
            <p:cNvPr id="27" name="Group 26">
              <a:extLst>
                <a:ext uri="{FF2B5EF4-FFF2-40B4-BE49-F238E27FC236}">
                  <a16:creationId xmlns:a16="http://schemas.microsoft.com/office/drawing/2014/main" id="{B231FD87-FC9E-8C96-23CF-F9464C5E33AD}"/>
                </a:ext>
              </a:extLst>
            </p:cNvPr>
            <p:cNvGrpSpPr/>
            <p:nvPr/>
          </p:nvGrpSpPr>
          <p:grpSpPr>
            <a:xfrm>
              <a:off x="4755354" y="3237823"/>
              <a:ext cx="1447800" cy="1428967"/>
              <a:chOff x="1282885" y="2540415"/>
              <a:chExt cx="1964470" cy="1936433"/>
            </a:xfrm>
          </p:grpSpPr>
          <p:sp>
            <p:nvSpPr>
              <p:cNvPr id="29" name="Rectangle 28">
                <a:extLst>
                  <a:ext uri="{FF2B5EF4-FFF2-40B4-BE49-F238E27FC236}">
                    <a16:creationId xmlns:a16="http://schemas.microsoft.com/office/drawing/2014/main" id="{31BABCA9-17A1-7874-E421-66A16FB8C928}"/>
                  </a:ext>
                </a:extLst>
              </p:cNvPr>
              <p:cNvSpPr/>
              <p:nvPr/>
            </p:nvSpPr>
            <p:spPr bwMode="auto">
              <a:xfrm>
                <a:off x="1282886" y="2540415"/>
                <a:ext cx="1964469" cy="1936433"/>
              </a:xfrm>
              <a:prstGeom prst="rect">
                <a:avLst/>
              </a:prstGeom>
              <a:no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30" name="Group 29">
                <a:extLst>
                  <a:ext uri="{FF2B5EF4-FFF2-40B4-BE49-F238E27FC236}">
                    <a16:creationId xmlns:a16="http://schemas.microsoft.com/office/drawing/2014/main" id="{E1EB6EBC-17E3-833E-AB9F-DD293900A57B}"/>
                  </a:ext>
                </a:extLst>
              </p:cNvPr>
              <p:cNvGrpSpPr/>
              <p:nvPr/>
            </p:nvGrpSpPr>
            <p:grpSpPr>
              <a:xfrm>
                <a:off x="1282885" y="2855864"/>
                <a:ext cx="1964470" cy="1284208"/>
                <a:chOff x="1282885" y="2855864"/>
                <a:chExt cx="1964469" cy="1284208"/>
              </a:xfrm>
            </p:grpSpPr>
            <p:cxnSp>
              <p:nvCxnSpPr>
                <p:cNvPr id="37" name="Straight Connector 36">
                  <a:extLst>
                    <a:ext uri="{FF2B5EF4-FFF2-40B4-BE49-F238E27FC236}">
                      <a16:creationId xmlns:a16="http://schemas.microsoft.com/office/drawing/2014/main" id="{6F8F6423-9102-AE0A-C262-5A169CD920F8}"/>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38" name="Straight Connector 37">
                  <a:extLst>
                    <a:ext uri="{FF2B5EF4-FFF2-40B4-BE49-F238E27FC236}">
                      <a16:creationId xmlns:a16="http://schemas.microsoft.com/office/drawing/2014/main" id="{D5EE0995-98DC-0986-D6CE-FD272823F266}"/>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D8E87082-21E9-1663-8B29-DDA99A2F7B0A}"/>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414CD4FD-C535-7F95-67F5-C9D5037EFC12}"/>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AEECAC65-5D09-0ABC-9E8B-99864C323A2F}"/>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31" name="Group 30">
                <a:extLst>
                  <a:ext uri="{FF2B5EF4-FFF2-40B4-BE49-F238E27FC236}">
                    <a16:creationId xmlns:a16="http://schemas.microsoft.com/office/drawing/2014/main" id="{F65D4A1A-94DD-3957-1655-765EB5504E83}"/>
                  </a:ext>
                </a:extLst>
              </p:cNvPr>
              <p:cNvGrpSpPr/>
              <p:nvPr/>
            </p:nvGrpSpPr>
            <p:grpSpPr>
              <a:xfrm rot="5400000">
                <a:off x="1351219" y="2855410"/>
                <a:ext cx="1848039" cy="1306457"/>
                <a:chOff x="4191000" y="1493731"/>
                <a:chExt cx="1524000" cy="793930"/>
              </a:xfrm>
              <a:solidFill>
                <a:srgbClr val="FF0000"/>
              </a:solidFill>
            </p:grpSpPr>
            <p:cxnSp>
              <p:nvCxnSpPr>
                <p:cNvPr id="32" name="Straight Connector 31">
                  <a:extLst>
                    <a:ext uri="{FF2B5EF4-FFF2-40B4-BE49-F238E27FC236}">
                      <a16:creationId xmlns:a16="http://schemas.microsoft.com/office/drawing/2014/main" id="{0772816E-8630-FF7E-CEDD-E0A85753E7BE}"/>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33" name="Straight Connector 32">
                  <a:extLst>
                    <a:ext uri="{FF2B5EF4-FFF2-40B4-BE49-F238E27FC236}">
                      <a16:creationId xmlns:a16="http://schemas.microsoft.com/office/drawing/2014/main" id="{057D8BD5-4A3E-AEAF-0C4A-93BA54F9EDFD}"/>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34" name="Straight Connector 33">
                  <a:extLst>
                    <a:ext uri="{FF2B5EF4-FFF2-40B4-BE49-F238E27FC236}">
                      <a16:creationId xmlns:a16="http://schemas.microsoft.com/office/drawing/2014/main" id="{C4FAD18E-5F53-6142-4173-6C4011C5446B}"/>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35" name="Straight Connector 34">
                  <a:extLst>
                    <a:ext uri="{FF2B5EF4-FFF2-40B4-BE49-F238E27FC236}">
                      <a16:creationId xmlns:a16="http://schemas.microsoft.com/office/drawing/2014/main" id="{26A82C0C-B253-B68E-64F3-AD0D1B9E6FBF}"/>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36" name="Straight Connector 35">
                  <a:extLst>
                    <a:ext uri="{FF2B5EF4-FFF2-40B4-BE49-F238E27FC236}">
                      <a16:creationId xmlns:a16="http://schemas.microsoft.com/office/drawing/2014/main" id="{DD3403F1-11BE-5ACE-6407-BAC021DEC3CD}"/>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sp>
          <p:nvSpPr>
            <p:cNvPr id="28" name="Rectangle 27">
              <a:extLst>
                <a:ext uri="{FF2B5EF4-FFF2-40B4-BE49-F238E27FC236}">
                  <a16:creationId xmlns:a16="http://schemas.microsoft.com/office/drawing/2014/main" id="{CD93745D-EA63-AE8E-DBDC-88B74929D443}"/>
                </a:ext>
              </a:extLst>
            </p:cNvPr>
            <p:cNvSpPr/>
            <p:nvPr/>
          </p:nvSpPr>
          <p:spPr bwMode="auto">
            <a:xfrm>
              <a:off x="5246436" y="3242052"/>
              <a:ext cx="766961" cy="700426"/>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grpSp>
        <p:nvGrpSpPr>
          <p:cNvPr id="42" name="Group 41">
            <a:extLst>
              <a:ext uri="{FF2B5EF4-FFF2-40B4-BE49-F238E27FC236}">
                <a16:creationId xmlns:a16="http://schemas.microsoft.com/office/drawing/2014/main" id="{2EA9D472-F1AB-C58C-9C5B-22BF4C6E1AC6}"/>
              </a:ext>
            </a:extLst>
          </p:cNvPr>
          <p:cNvGrpSpPr/>
          <p:nvPr/>
        </p:nvGrpSpPr>
        <p:grpSpPr>
          <a:xfrm>
            <a:off x="7404584" y="3136948"/>
            <a:ext cx="1473361" cy="1428967"/>
            <a:chOff x="4755354" y="3237823"/>
            <a:chExt cx="1473361" cy="1428967"/>
          </a:xfrm>
        </p:grpSpPr>
        <p:pic>
          <p:nvPicPr>
            <p:cNvPr id="43" name="Picture 42" descr="A person crossing a street&#10;&#10;Description automatically generated">
              <a:extLst>
                <a:ext uri="{FF2B5EF4-FFF2-40B4-BE49-F238E27FC236}">
                  <a16:creationId xmlns:a16="http://schemas.microsoft.com/office/drawing/2014/main" id="{DCF1ECC7-7E2D-9A1E-2DC4-72836B783877}"/>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4755354" y="3237823"/>
              <a:ext cx="1447800" cy="1418644"/>
            </a:xfrm>
            <a:prstGeom prst="rect">
              <a:avLst/>
            </a:prstGeom>
            <a:ln>
              <a:solidFill>
                <a:srgbClr val="0070C0"/>
              </a:solidFill>
            </a:ln>
          </p:spPr>
        </p:pic>
        <p:grpSp>
          <p:nvGrpSpPr>
            <p:cNvPr id="44" name="Group 43">
              <a:extLst>
                <a:ext uri="{FF2B5EF4-FFF2-40B4-BE49-F238E27FC236}">
                  <a16:creationId xmlns:a16="http://schemas.microsoft.com/office/drawing/2014/main" id="{DBFDDD43-C968-FC3A-2C44-4F1E4449D243}"/>
                </a:ext>
              </a:extLst>
            </p:cNvPr>
            <p:cNvGrpSpPr/>
            <p:nvPr/>
          </p:nvGrpSpPr>
          <p:grpSpPr>
            <a:xfrm>
              <a:off x="4755354" y="3237823"/>
              <a:ext cx="1447800" cy="1428967"/>
              <a:chOff x="1282885" y="2540415"/>
              <a:chExt cx="1964470" cy="1936433"/>
            </a:xfrm>
          </p:grpSpPr>
          <p:sp>
            <p:nvSpPr>
              <p:cNvPr id="46" name="Rectangle 45">
                <a:extLst>
                  <a:ext uri="{FF2B5EF4-FFF2-40B4-BE49-F238E27FC236}">
                    <a16:creationId xmlns:a16="http://schemas.microsoft.com/office/drawing/2014/main" id="{613BFF34-C3A8-8D28-450B-9021D9F3A197}"/>
                  </a:ext>
                </a:extLst>
              </p:cNvPr>
              <p:cNvSpPr/>
              <p:nvPr/>
            </p:nvSpPr>
            <p:spPr bwMode="auto">
              <a:xfrm>
                <a:off x="1282886" y="2540415"/>
                <a:ext cx="1964469" cy="1936433"/>
              </a:xfrm>
              <a:prstGeom prst="rect">
                <a:avLst/>
              </a:prstGeom>
              <a:no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47" name="Group 46">
                <a:extLst>
                  <a:ext uri="{FF2B5EF4-FFF2-40B4-BE49-F238E27FC236}">
                    <a16:creationId xmlns:a16="http://schemas.microsoft.com/office/drawing/2014/main" id="{792B1AC6-873B-8EDD-87B8-D61938938F31}"/>
                  </a:ext>
                </a:extLst>
              </p:cNvPr>
              <p:cNvGrpSpPr/>
              <p:nvPr/>
            </p:nvGrpSpPr>
            <p:grpSpPr>
              <a:xfrm>
                <a:off x="1282885" y="2855864"/>
                <a:ext cx="1964470" cy="1284208"/>
                <a:chOff x="1282885" y="2855864"/>
                <a:chExt cx="1964469" cy="1284208"/>
              </a:xfrm>
            </p:grpSpPr>
            <p:cxnSp>
              <p:nvCxnSpPr>
                <p:cNvPr id="54" name="Straight Connector 53">
                  <a:extLst>
                    <a:ext uri="{FF2B5EF4-FFF2-40B4-BE49-F238E27FC236}">
                      <a16:creationId xmlns:a16="http://schemas.microsoft.com/office/drawing/2014/main" id="{F05563A9-B80B-18D8-2885-2BD64A95F6B2}"/>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CB638C57-D3CF-B08C-DF8D-70ACE98937CA}"/>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2CD26600-969B-423F-2230-CA9E481D356B}"/>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8878BFC8-A40D-8BF3-294C-4D4759E745A0}"/>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1C934FB-5AC9-A4B5-684E-C7E4EE68861D}"/>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48" name="Group 47">
                <a:extLst>
                  <a:ext uri="{FF2B5EF4-FFF2-40B4-BE49-F238E27FC236}">
                    <a16:creationId xmlns:a16="http://schemas.microsoft.com/office/drawing/2014/main" id="{F2EE1DAF-A11F-F82C-F24A-9C51B39CA729}"/>
                  </a:ext>
                </a:extLst>
              </p:cNvPr>
              <p:cNvGrpSpPr/>
              <p:nvPr/>
            </p:nvGrpSpPr>
            <p:grpSpPr>
              <a:xfrm rot="5400000">
                <a:off x="1351219" y="2855410"/>
                <a:ext cx="1848039" cy="1306457"/>
                <a:chOff x="4191000" y="1493731"/>
                <a:chExt cx="1524000" cy="793930"/>
              </a:xfrm>
              <a:solidFill>
                <a:srgbClr val="FF0000"/>
              </a:solidFill>
            </p:grpSpPr>
            <p:cxnSp>
              <p:nvCxnSpPr>
                <p:cNvPr id="49" name="Straight Connector 48">
                  <a:extLst>
                    <a:ext uri="{FF2B5EF4-FFF2-40B4-BE49-F238E27FC236}">
                      <a16:creationId xmlns:a16="http://schemas.microsoft.com/office/drawing/2014/main" id="{F6A2A1AA-EDDE-72D2-6D79-D5C706551AAA}"/>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50" name="Straight Connector 49">
                  <a:extLst>
                    <a:ext uri="{FF2B5EF4-FFF2-40B4-BE49-F238E27FC236}">
                      <a16:creationId xmlns:a16="http://schemas.microsoft.com/office/drawing/2014/main" id="{64D6A432-1546-45BB-4995-C8FC4BE2AC28}"/>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6CEBBE83-ABA3-1318-7C69-1EC3CAE90A97}"/>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F09A34BA-B702-81AC-ED4C-C2BAFD01B117}"/>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2F372D9F-E8BD-C45B-522F-22AA66B36DAE}"/>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sp>
          <p:nvSpPr>
            <p:cNvPr id="45" name="Rectangle 44">
              <a:extLst>
                <a:ext uri="{FF2B5EF4-FFF2-40B4-BE49-F238E27FC236}">
                  <a16:creationId xmlns:a16="http://schemas.microsoft.com/office/drawing/2014/main" id="{19EA1A63-5791-061C-6415-39B6D15AC036}"/>
                </a:ext>
              </a:extLst>
            </p:cNvPr>
            <p:cNvSpPr/>
            <p:nvPr/>
          </p:nvSpPr>
          <p:spPr bwMode="auto">
            <a:xfrm>
              <a:off x="5461754" y="3953399"/>
              <a:ext cx="766961" cy="700426"/>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sp>
        <p:nvSpPr>
          <p:cNvPr id="59" name="TextBox 58">
            <a:extLst>
              <a:ext uri="{FF2B5EF4-FFF2-40B4-BE49-F238E27FC236}">
                <a16:creationId xmlns:a16="http://schemas.microsoft.com/office/drawing/2014/main" id="{F8F3F17D-8D03-985C-AD9E-2AE72A507173}"/>
              </a:ext>
            </a:extLst>
          </p:cNvPr>
          <p:cNvSpPr txBox="1"/>
          <p:nvPr/>
        </p:nvSpPr>
        <p:spPr>
          <a:xfrm>
            <a:off x="6398394" y="3583722"/>
            <a:ext cx="448635" cy="369332"/>
          </a:xfrm>
          <a:prstGeom prst="rect">
            <a:avLst/>
          </a:prstGeom>
          <a:noFill/>
          <a:ln w="12700">
            <a:noFill/>
          </a:ln>
        </p:spPr>
        <p:txBody>
          <a:bodyPr wrap="square" lIns="0" tIns="0" rIns="0" bIns="0" rtlCol="0">
            <a:spAutoFit/>
          </a:bodyPr>
          <a:lstStyle/>
          <a:p>
            <a:r>
              <a:rPr lang="en-US" sz="2400" b="1" dirty="0"/>
              <a:t>…</a:t>
            </a:r>
          </a:p>
        </p:txBody>
      </p:sp>
      <p:cxnSp>
        <p:nvCxnSpPr>
          <p:cNvPr id="63" name="Straight Arrow Connector 62">
            <a:extLst>
              <a:ext uri="{FF2B5EF4-FFF2-40B4-BE49-F238E27FC236}">
                <a16:creationId xmlns:a16="http://schemas.microsoft.com/office/drawing/2014/main" id="{4C137DE8-F234-4D88-A3D0-B3C6A7861624}"/>
              </a:ext>
            </a:extLst>
          </p:cNvPr>
          <p:cNvCxnSpPr/>
          <p:nvPr/>
        </p:nvCxnSpPr>
        <p:spPr bwMode="auto">
          <a:xfrm flipH="1">
            <a:off x="1905000" y="2623143"/>
            <a:ext cx="1981200" cy="401630"/>
          </a:xfrm>
          <a:prstGeom prst="straightConnector1">
            <a:avLst/>
          </a:prstGeom>
          <a:solidFill>
            <a:schemeClr val="accent1"/>
          </a:solidFill>
          <a:ln w="381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8434DA57-F0F4-2864-6D2C-F3ECDA553007}"/>
              </a:ext>
            </a:extLst>
          </p:cNvPr>
          <p:cNvCxnSpPr/>
          <p:nvPr/>
        </p:nvCxnSpPr>
        <p:spPr bwMode="auto">
          <a:xfrm flipH="1">
            <a:off x="3549395" y="2665140"/>
            <a:ext cx="963037" cy="407092"/>
          </a:xfrm>
          <a:prstGeom prst="straightConnector1">
            <a:avLst/>
          </a:prstGeom>
          <a:solidFill>
            <a:schemeClr val="accent1"/>
          </a:solidFill>
          <a:ln w="381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a:extLst>
              <a:ext uri="{FF2B5EF4-FFF2-40B4-BE49-F238E27FC236}">
                <a16:creationId xmlns:a16="http://schemas.microsoft.com/office/drawing/2014/main" id="{28B4299D-DF32-6501-E0C7-8851FC637FCF}"/>
              </a:ext>
            </a:extLst>
          </p:cNvPr>
          <p:cNvCxnSpPr/>
          <p:nvPr/>
        </p:nvCxnSpPr>
        <p:spPr bwMode="auto">
          <a:xfrm flipH="1">
            <a:off x="4995389" y="2673535"/>
            <a:ext cx="181764" cy="398697"/>
          </a:xfrm>
          <a:prstGeom prst="straightConnector1">
            <a:avLst/>
          </a:prstGeom>
          <a:solidFill>
            <a:schemeClr val="accent1"/>
          </a:solidFill>
          <a:ln w="381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F74839EF-E0CF-B0B2-96C2-44D33E7F9491}"/>
              </a:ext>
            </a:extLst>
          </p:cNvPr>
          <p:cNvCxnSpPr/>
          <p:nvPr/>
        </p:nvCxnSpPr>
        <p:spPr bwMode="auto">
          <a:xfrm>
            <a:off x="5840668" y="2703848"/>
            <a:ext cx="1299999" cy="317668"/>
          </a:xfrm>
          <a:prstGeom prst="straightConnector1">
            <a:avLst/>
          </a:prstGeom>
          <a:solidFill>
            <a:schemeClr val="accent1"/>
          </a:solidFill>
          <a:ln w="381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5241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3CB8-D870-4B95-7DC2-51089B7ABE6F}"/>
              </a:ext>
            </a:extLst>
          </p:cNvPr>
          <p:cNvSpPr>
            <a:spLocks noGrp="1"/>
          </p:cNvSpPr>
          <p:nvPr>
            <p:ph type="title"/>
          </p:nvPr>
        </p:nvSpPr>
        <p:spPr>
          <a:xfrm>
            <a:off x="685800" y="285750"/>
            <a:ext cx="8382001" cy="490538"/>
          </a:xfrm>
        </p:spPr>
        <p:txBody>
          <a:bodyPr/>
          <a:lstStyle/>
          <a:p>
            <a:r>
              <a:rPr lang="en-US" dirty="0"/>
              <a:t>Object Localization, Classification, and Detection</a:t>
            </a:r>
          </a:p>
        </p:txBody>
      </p:sp>
      <p:sp>
        <p:nvSpPr>
          <p:cNvPr id="3" name="Content Placeholder 2">
            <a:extLst>
              <a:ext uri="{FF2B5EF4-FFF2-40B4-BE49-F238E27FC236}">
                <a16:creationId xmlns:a16="http://schemas.microsoft.com/office/drawing/2014/main" id="{7B11E0DC-7EE4-AF2B-A58E-83EEC1682594}"/>
              </a:ext>
            </a:extLst>
          </p:cNvPr>
          <p:cNvSpPr>
            <a:spLocks noGrp="1"/>
          </p:cNvSpPr>
          <p:nvPr>
            <p:ph idx="1"/>
          </p:nvPr>
        </p:nvSpPr>
        <p:spPr/>
        <p:txBody>
          <a:bodyPr/>
          <a:lstStyle/>
          <a:p>
            <a:r>
              <a:rPr lang="en-US" dirty="0"/>
              <a:t>Object localization, classification, and detection are among the most important tasks in computer vision.</a:t>
            </a:r>
          </a:p>
          <a:p>
            <a:r>
              <a:rPr lang="en-US" b="1" i="1" dirty="0"/>
              <a:t>Object localization </a:t>
            </a:r>
            <a:r>
              <a:rPr lang="en-US" dirty="0"/>
              <a:t>is the task to find the locations of the objects in the image or in video.</a:t>
            </a:r>
          </a:p>
          <a:p>
            <a:r>
              <a:rPr lang="en-US" b="1" i="1" dirty="0"/>
              <a:t>Object classification </a:t>
            </a:r>
            <a:r>
              <a:rPr lang="en-US" dirty="0"/>
              <a:t>is the</a:t>
            </a:r>
            <a:r>
              <a:rPr lang="en-US" b="1" i="1" dirty="0"/>
              <a:t> </a:t>
            </a:r>
            <a:r>
              <a:rPr lang="en-US" dirty="0"/>
              <a:t>task to classify to what classes or instances the identified object or objects belong.</a:t>
            </a:r>
          </a:p>
          <a:p>
            <a:r>
              <a:rPr lang="en-US" b="1" i="1" dirty="0"/>
              <a:t>Object detection </a:t>
            </a:r>
            <a:r>
              <a:rPr lang="en-US" dirty="0"/>
              <a:t>is a complex task to localize and an object or  multiple objects in the image or video.</a:t>
            </a:r>
          </a:p>
          <a:p>
            <a:endParaRPr lang="en-US" dirty="0"/>
          </a:p>
        </p:txBody>
      </p:sp>
    </p:spTree>
    <p:extLst>
      <p:ext uri="{BB962C8B-B14F-4D97-AF65-F5344CB8AC3E}">
        <p14:creationId xmlns:p14="http://schemas.microsoft.com/office/powerpoint/2010/main" val="616272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4D4C-BB5C-C62C-0329-257F7FE9ED9B}"/>
              </a:ext>
            </a:extLst>
          </p:cNvPr>
          <p:cNvSpPr>
            <a:spLocks noGrp="1"/>
          </p:cNvSpPr>
          <p:nvPr>
            <p:ph type="title"/>
          </p:nvPr>
        </p:nvSpPr>
        <p:spPr>
          <a:xfrm>
            <a:off x="1393827" y="285750"/>
            <a:ext cx="7597773" cy="490538"/>
          </a:xfrm>
        </p:spPr>
        <p:txBody>
          <a:bodyPr/>
          <a:lstStyle/>
          <a:p>
            <a:r>
              <a:rPr lang="en-US" dirty="0"/>
              <a:t>Turning FC Layer Into Convolutional Layers</a:t>
            </a:r>
          </a:p>
        </p:txBody>
      </p:sp>
      <p:pic>
        <p:nvPicPr>
          <p:cNvPr id="3" name="Picture 2">
            <a:extLst>
              <a:ext uri="{FF2B5EF4-FFF2-40B4-BE49-F238E27FC236}">
                <a16:creationId xmlns:a16="http://schemas.microsoft.com/office/drawing/2014/main" id="{388863B1-D861-84BD-0862-72684B49BEB8}"/>
              </a:ext>
            </a:extLst>
          </p:cNvPr>
          <p:cNvPicPr>
            <a:picLocks noChangeAspect="1"/>
          </p:cNvPicPr>
          <p:nvPr/>
        </p:nvPicPr>
        <p:blipFill rotWithShape="1">
          <a:blip r:embed="rId2"/>
          <a:srcRect t="11258"/>
          <a:stretch/>
        </p:blipFill>
        <p:spPr>
          <a:xfrm>
            <a:off x="381000" y="819526"/>
            <a:ext cx="8229600" cy="4111899"/>
          </a:xfrm>
          <a:prstGeom prst="rect">
            <a:avLst/>
          </a:prstGeom>
        </p:spPr>
      </p:pic>
    </p:spTree>
    <p:extLst>
      <p:ext uri="{BB962C8B-B14F-4D97-AF65-F5344CB8AC3E}">
        <p14:creationId xmlns:p14="http://schemas.microsoft.com/office/powerpoint/2010/main" val="1791797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3A9C-590C-72D5-4CE7-8C84EA18E25A}"/>
              </a:ext>
            </a:extLst>
          </p:cNvPr>
          <p:cNvSpPr>
            <a:spLocks noGrp="1"/>
          </p:cNvSpPr>
          <p:nvPr>
            <p:ph type="title"/>
          </p:nvPr>
        </p:nvSpPr>
        <p:spPr>
          <a:xfrm>
            <a:off x="533401" y="285750"/>
            <a:ext cx="8534400" cy="490538"/>
          </a:xfrm>
        </p:spPr>
        <p:txBody>
          <a:bodyPr/>
          <a:lstStyle/>
          <a:p>
            <a:r>
              <a:rPr lang="en-US" dirty="0"/>
              <a:t>Convolutional Implementation of Sliding Windows</a:t>
            </a:r>
          </a:p>
        </p:txBody>
      </p:sp>
      <p:pic>
        <p:nvPicPr>
          <p:cNvPr id="3" name="Picture 2">
            <a:extLst>
              <a:ext uri="{FF2B5EF4-FFF2-40B4-BE49-F238E27FC236}">
                <a16:creationId xmlns:a16="http://schemas.microsoft.com/office/drawing/2014/main" id="{71B736D2-7D56-2548-6A62-C8C98032A4A7}"/>
              </a:ext>
            </a:extLst>
          </p:cNvPr>
          <p:cNvPicPr>
            <a:picLocks noChangeAspect="1"/>
          </p:cNvPicPr>
          <p:nvPr/>
        </p:nvPicPr>
        <p:blipFill rotWithShape="1">
          <a:blip r:embed="rId2"/>
          <a:srcRect l="1059" t="10569" r="1"/>
          <a:stretch/>
        </p:blipFill>
        <p:spPr>
          <a:xfrm>
            <a:off x="609600" y="922501"/>
            <a:ext cx="7772401" cy="3935249"/>
          </a:xfrm>
          <a:prstGeom prst="rect">
            <a:avLst/>
          </a:prstGeom>
        </p:spPr>
      </p:pic>
    </p:spTree>
    <p:extLst>
      <p:ext uri="{BB962C8B-B14F-4D97-AF65-F5344CB8AC3E}">
        <p14:creationId xmlns:p14="http://schemas.microsoft.com/office/powerpoint/2010/main" val="2501098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F307F-B632-E613-C675-7A7489733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6393F-EE9C-E46C-18DF-5F040BEA2F3D}"/>
              </a:ext>
            </a:extLst>
          </p:cNvPr>
          <p:cNvSpPr>
            <a:spLocks noGrp="1"/>
          </p:cNvSpPr>
          <p:nvPr>
            <p:ph type="title"/>
          </p:nvPr>
        </p:nvSpPr>
        <p:spPr>
          <a:xfrm>
            <a:off x="533401" y="285750"/>
            <a:ext cx="8534400" cy="490538"/>
          </a:xfrm>
        </p:spPr>
        <p:txBody>
          <a:bodyPr/>
          <a:lstStyle/>
          <a:p>
            <a:r>
              <a:rPr lang="en-US" dirty="0"/>
              <a:t>Convolutional Implementation of Sliding Windows</a:t>
            </a:r>
          </a:p>
        </p:txBody>
      </p:sp>
      <p:pic>
        <p:nvPicPr>
          <p:cNvPr id="4" name="Picture 3" descr="A screenshot of a graph showing a car driving through a snowy road&#10;&#10;Description automatically generated">
            <a:extLst>
              <a:ext uri="{FF2B5EF4-FFF2-40B4-BE49-F238E27FC236}">
                <a16:creationId xmlns:a16="http://schemas.microsoft.com/office/drawing/2014/main" id="{5250EBFF-792A-B1AA-776D-C2CD27052DE4}"/>
              </a:ext>
            </a:extLst>
          </p:cNvPr>
          <p:cNvPicPr>
            <a:picLocks noChangeAspect="1"/>
          </p:cNvPicPr>
          <p:nvPr/>
        </p:nvPicPr>
        <p:blipFill rotWithShape="1">
          <a:blip r:embed="rId2"/>
          <a:srcRect t="13435" r="3846" b="6580"/>
          <a:stretch/>
        </p:blipFill>
        <p:spPr>
          <a:xfrm>
            <a:off x="571500" y="971550"/>
            <a:ext cx="8001000" cy="3733800"/>
          </a:xfrm>
          <a:prstGeom prst="rect">
            <a:avLst/>
          </a:prstGeom>
        </p:spPr>
      </p:pic>
    </p:spTree>
    <p:extLst>
      <p:ext uri="{BB962C8B-B14F-4D97-AF65-F5344CB8AC3E}">
        <p14:creationId xmlns:p14="http://schemas.microsoft.com/office/powerpoint/2010/main" val="336090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184CC-BA12-E7D0-EBA7-B3CD3AD2CA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70E5E-6A10-5CD9-26BF-89E473D0D76D}"/>
              </a:ext>
            </a:extLst>
          </p:cNvPr>
          <p:cNvSpPr>
            <a:spLocks noGrp="1"/>
          </p:cNvSpPr>
          <p:nvPr>
            <p:ph type="title"/>
          </p:nvPr>
        </p:nvSpPr>
        <p:spPr/>
        <p:txBody>
          <a:bodyPr/>
          <a:lstStyle/>
          <a:p>
            <a:r>
              <a:rPr lang="en-US" dirty="0"/>
              <a:t>Obtaining Accurate Bounding Boxes</a:t>
            </a:r>
          </a:p>
        </p:txBody>
      </p:sp>
      <p:sp>
        <p:nvSpPr>
          <p:cNvPr id="151" name="Content Placeholder 150">
            <a:extLst>
              <a:ext uri="{FF2B5EF4-FFF2-40B4-BE49-F238E27FC236}">
                <a16:creationId xmlns:a16="http://schemas.microsoft.com/office/drawing/2014/main" id="{7841E5EB-C826-FF83-B356-3D0D4145B8EC}"/>
              </a:ext>
            </a:extLst>
          </p:cNvPr>
          <p:cNvSpPr>
            <a:spLocks noGrp="1"/>
          </p:cNvSpPr>
          <p:nvPr>
            <p:ph idx="1"/>
          </p:nvPr>
        </p:nvSpPr>
        <p:spPr>
          <a:xfrm>
            <a:off x="304800" y="843558"/>
            <a:ext cx="8686800" cy="1076834"/>
          </a:xfrm>
        </p:spPr>
        <p:txBody>
          <a:bodyPr/>
          <a:lstStyle/>
          <a:p>
            <a:pPr marL="0" indent="0">
              <a:buNone/>
            </a:pPr>
            <a:r>
              <a:rPr lang="en-US" sz="2000" dirty="0"/>
              <a:t>In result of </a:t>
            </a:r>
          </a:p>
          <a:p>
            <a:r>
              <a:rPr lang="en-US" dirty="0"/>
              <a:t>gradually reducing the sliding window size and detecting objects in them</a:t>
            </a:r>
          </a:p>
          <a:p>
            <a:r>
              <a:rPr lang="en-US" dirty="0"/>
              <a:t>using pixels as the grid size or gradually reducing the grid size, </a:t>
            </a:r>
          </a:p>
          <a:p>
            <a:pPr marL="0" indent="0">
              <a:buNone/>
            </a:pPr>
            <a:r>
              <a:rPr lang="en-US" sz="2000" dirty="0"/>
              <a:t>accurate bounding boxes around the detected objects appear.</a:t>
            </a:r>
          </a:p>
          <a:p>
            <a:endParaRPr lang="en-US" dirty="0"/>
          </a:p>
        </p:txBody>
      </p:sp>
      <p:grpSp>
        <p:nvGrpSpPr>
          <p:cNvPr id="152" name="Group 151">
            <a:extLst>
              <a:ext uri="{FF2B5EF4-FFF2-40B4-BE49-F238E27FC236}">
                <a16:creationId xmlns:a16="http://schemas.microsoft.com/office/drawing/2014/main" id="{568B6073-6CF3-C762-B9EC-55607B01F37D}"/>
              </a:ext>
            </a:extLst>
          </p:cNvPr>
          <p:cNvGrpSpPr/>
          <p:nvPr/>
        </p:nvGrpSpPr>
        <p:grpSpPr>
          <a:xfrm>
            <a:off x="5096553" y="2419350"/>
            <a:ext cx="2496921" cy="2243387"/>
            <a:chOff x="5181599" y="2130385"/>
            <a:chExt cx="2411875" cy="2293664"/>
          </a:xfrm>
        </p:grpSpPr>
        <p:pic>
          <p:nvPicPr>
            <p:cNvPr id="67" name="Picture 66" descr="A person crossing a street&#10;&#10;Description automatically generated">
              <a:extLst>
                <a:ext uri="{FF2B5EF4-FFF2-40B4-BE49-F238E27FC236}">
                  <a16:creationId xmlns:a16="http://schemas.microsoft.com/office/drawing/2014/main" id="{5CFCB64A-DAFA-A09D-9ACD-29E17B2A185B}"/>
                </a:ext>
              </a:extLst>
            </p:cNvPr>
            <p:cNvPicPr>
              <a:picLocks noChangeAspect="1"/>
            </p:cNvPicPr>
            <p:nvPr/>
          </p:nvPicPr>
          <p:blipFill rotWithShape="1">
            <a:blip r:embed="rId2">
              <a:extLst>
                <a:ext uri="{28A0092B-C50C-407E-A947-70E740481C1C}">
                  <a14:useLocalDpi xmlns:a14="http://schemas.microsoft.com/office/drawing/2010/main" val="0"/>
                </a:ext>
              </a:extLst>
            </a:blip>
            <a:srcRect l="29836" r="16773"/>
            <a:stretch/>
          </p:blipFill>
          <p:spPr>
            <a:xfrm>
              <a:off x="5181599" y="2130385"/>
              <a:ext cx="2411875" cy="2293664"/>
            </a:xfrm>
            <a:prstGeom prst="rect">
              <a:avLst/>
            </a:prstGeom>
            <a:ln>
              <a:solidFill>
                <a:srgbClr val="0070C0"/>
              </a:solidFill>
            </a:ln>
          </p:spPr>
        </p:pic>
        <p:sp>
          <p:nvSpPr>
            <p:cNvPr id="69" name="Rectangle 68">
              <a:extLst>
                <a:ext uri="{FF2B5EF4-FFF2-40B4-BE49-F238E27FC236}">
                  <a16:creationId xmlns:a16="http://schemas.microsoft.com/office/drawing/2014/main" id="{F5A6F008-97B1-75ED-66C8-AB65D13B3046}"/>
                </a:ext>
              </a:extLst>
            </p:cNvPr>
            <p:cNvSpPr/>
            <p:nvPr/>
          </p:nvSpPr>
          <p:spPr bwMode="auto">
            <a:xfrm>
              <a:off x="6477000" y="2266949"/>
              <a:ext cx="990600" cy="1929355"/>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sp>
          <p:nvSpPr>
            <p:cNvPr id="149" name="Rectangle 148">
              <a:extLst>
                <a:ext uri="{FF2B5EF4-FFF2-40B4-BE49-F238E27FC236}">
                  <a16:creationId xmlns:a16="http://schemas.microsoft.com/office/drawing/2014/main" id="{FB37CC9E-9931-95AA-1208-6802E2FE2A88}"/>
                </a:ext>
              </a:extLst>
            </p:cNvPr>
            <p:cNvSpPr/>
            <p:nvPr/>
          </p:nvSpPr>
          <p:spPr bwMode="auto">
            <a:xfrm>
              <a:off x="5257800" y="2419350"/>
              <a:ext cx="1295400" cy="838200"/>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grpSp>
        <p:nvGrpSpPr>
          <p:cNvPr id="153" name="Group 152">
            <a:extLst>
              <a:ext uri="{FF2B5EF4-FFF2-40B4-BE49-F238E27FC236}">
                <a16:creationId xmlns:a16="http://schemas.microsoft.com/office/drawing/2014/main" id="{71FBC792-AF1B-53BD-0FC2-B96DE0DCE95D}"/>
              </a:ext>
            </a:extLst>
          </p:cNvPr>
          <p:cNvGrpSpPr/>
          <p:nvPr/>
        </p:nvGrpSpPr>
        <p:grpSpPr>
          <a:xfrm>
            <a:off x="1219199" y="2343150"/>
            <a:ext cx="2496921" cy="2438400"/>
            <a:chOff x="1201521" y="2028262"/>
            <a:chExt cx="2514600" cy="2514600"/>
          </a:xfrm>
        </p:grpSpPr>
        <p:pic>
          <p:nvPicPr>
            <p:cNvPr id="3" name="Picture 2">
              <a:extLst>
                <a:ext uri="{FF2B5EF4-FFF2-40B4-BE49-F238E27FC236}">
                  <a16:creationId xmlns:a16="http://schemas.microsoft.com/office/drawing/2014/main" id="{E25FFE35-2496-57FB-955A-A99E7AA135D5}"/>
                </a:ext>
              </a:extLst>
            </p:cNvPr>
            <p:cNvPicPr>
              <a:picLocks noChangeAspect="1"/>
            </p:cNvPicPr>
            <p:nvPr/>
          </p:nvPicPr>
          <p:blipFill rotWithShape="1">
            <a:blip r:embed="rId3"/>
            <a:srcRect l="29487" t="15984" r="28206" b="8659"/>
            <a:stretch/>
          </p:blipFill>
          <p:spPr>
            <a:xfrm>
              <a:off x="1201521" y="2028262"/>
              <a:ext cx="2514600" cy="2514600"/>
            </a:xfrm>
            <a:prstGeom prst="rect">
              <a:avLst/>
            </a:prstGeom>
          </p:spPr>
        </p:pic>
        <p:sp>
          <p:nvSpPr>
            <p:cNvPr id="150" name="Rectangle 149">
              <a:extLst>
                <a:ext uri="{FF2B5EF4-FFF2-40B4-BE49-F238E27FC236}">
                  <a16:creationId xmlns:a16="http://schemas.microsoft.com/office/drawing/2014/main" id="{54F50DB3-83B5-F41E-5669-B3AFA6759D9F}"/>
                </a:ext>
              </a:extLst>
            </p:cNvPr>
            <p:cNvSpPr/>
            <p:nvPr/>
          </p:nvSpPr>
          <p:spPr bwMode="auto">
            <a:xfrm>
              <a:off x="2133601" y="3562350"/>
              <a:ext cx="685800" cy="633954"/>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spTree>
    <p:extLst>
      <p:ext uri="{BB962C8B-B14F-4D97-AF65-F5344CB8AC3E}">
        <p14:creationId xmlns:p14="http://schemas.microsoft.com/office/powerpoint/2010/main" val="4217199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3C014-42A7-614F-09F3-00F831F105E3}"/>
              </a:ext>
            </a:extLst>
          </p:cNvPr>
          <p:cNvSpPr>
            <a:spLocks noGrp="1"/>
          </p:cNvSpPr>
          <p:nvPr>
            <p:ph type="title"/>
          </p:nvPr>
        </p:nvSpPr>
        <p:spPr>
          <a:xfrm>
            <a:off x="838201" y="285750"/>
            <a:ext cx="8153400" cy="490538"/>
          </a:xfrm>
        </p:spPr>
        <p:txBody>
          <a:bodyPr/>
          <a:lstStyle/>
          <a:p>
            <a:r>
              <a:rPr lang="en-US" dirty="0"/>
              <a:t>Weaknesses of Sliding Window Approach (1/2)</a:t>
            </a:r>
          </a:p>
        </p:txBody>
      </p:sp>
      <p:sp>
        <p:nvSpPr>
          <p:cNvPr id="3" name="Content Placeholder 2">
            <a:extLst>
              <a:ext uri="{FF2B5EF4-FFF2-40B4-BE49-F238E27FC236}">
                <a16:creationId xmlns:a16="http://schemas.microsoft.com/office/drawing/2014/main" id="{02CB82C1-7D25-536E-F491-480523CD9967}"/>
              </a:ext>
            </a:extLst>
          </p:cNvPr>
          <p:cNvSpPr>
            <a:spLocks noGrp="1"/>
          </p:cNvSpPr>
          <p:nvPr>
            <p:ph idx="1"/>
          </p:nvPr>
        </p:nvSpPr>
        <p:spPr>
          <a:xfrm>
            <a:off x="685800" y="1428750"/>
            <a:ext cx="7239000" cy="2743200"/>
          </a:xfrm>
        </p:spPr>
        <p:txBody>
          <a:bodyPr/>
          <a:lstStyle/>
          <a:p>
            <a:r>
              <a:rPr lang="en-US" dirty="0"/>
              <a:t>It's natural to think of building an object detection model on the top of an image classification model. </a:t>
            </a:r>
          </a:p>
          <a:p>
            <a:r>
              <a:rPr lang="en-US" dirty="0"/>
              <a:t>Once we have a good image classifier, a simple way to detect objects is to slide a 'window' across the image and classify whether the image in that window (cropped out region of the image) is of the desired type. </a:t>
            </a:r>
          </a:p>
        </p:txBody>
      </p:sp>
    </p:spTree>
    <p:extLst>
      <p:ext uri="{BB962C8B-B14F-4D97-AF65-F5344CB8AC3E}">
        <p14:creationId xmlns:p14="http://schemas.microsoft.com/office/powerpoint/2010/main" val="327868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EB71C-3F07-19B7-B14C-530E81CE1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17226-453D-BE12-76C9-29B774D0F9F1}"/>
              </a:ext>
            </a:extLst>
          </p:cNvPr>
          <p:cNvSpPr>
            <a:spLocks noGrp="1"/>
          </p:cNvSpPr>
          <p:nvPr>
            <p:ph type="title"/>
          </p:nvPr>
        </p:nvSpPr>
        <p:spPr>
          <a:xfrm>
            <a:off x="926247" y="285750"/>
            <a:ext cx="8065354" cy="490538"/>
          </a:xfrm>
        </p:spPr>
        <p:txBody>
          <a:bodyPr/>
          <a:lstStyle/>
          <a:p>
            <a:r>
              <a:rPr lang="en-US" dirty="0"/>
              <a:t>Weaknesses of Sliding Window Approach (2/2)</a:t>
            </a:r>
          </a:p>
        </p:txBody>
      </p:sp>
      <p:sp>
        <p:nvSpPr>
          <p:cNvPr id="3" name="Content Placeholder 2">
            <a:extLst>
              <a:ext uri="{FF2B5EF4-FFF2-40B4-BE49-F238E27FC236}">
                <a16:creationId xmlns:a16="http://schemas.microsoft.com/office/drawing/2014/main" id="{915BCEBF-F2A2-C1DB-17FF-647C85BE51AA}"/>
              </a:ext>
            </a:extLst>
          </p:cNvPr>
          <p:cNvSpPr>
            <a:spLocks noGrp="1"/>
          </p:cNvSpPr>
          <p:nvPr>
            <p:ph sz="half" idx="1"/>
          </p:nvPr>
        </p:nvSpPr>
        <p:spPr>
          <a:xfrm>
            <a:off x="926247" y="835819"/>
            <a:ext cx="7672506" cy="490538"/>
          </a:xfrm>
        </p:spPr>
        <p:txBody>
          <a:bodyPr/>
          <a:lstStyle/>
          <a:p>
            <a:r>
              <a:rPr lang="en-US" sz="1900" dirty="0"/>
              <a:t>Sounds simple! Well, there are at least two problems:</a:t>
            </a:r>
          </a:p>
        </p:txBody>
      </p:sp>
      <p:sp>
        <p:nvSpPr>
          <p:cNvPr id="4" name="Content Placeholder 3">
            <a:extLst>
              <a:ext uri="{FF2B5EF4-FFF2-40B4-BE49-F238E27FC236}">
                <a16:creationId xmlns:a16="http://schemas.microsoft.com/office/drawing/2014/main" id="{97177FFD-4C7B-96F4-6809-7EAD77C87758}"/>
              </a:ext>
            </a:extLst>
          </p:cNvPr>
          <p:cNvSpPr>
            <a:spLocks noGrp="1"/>
          </p:cNvSpPr>
          <p:nvPr>
            <p:ph sz="half" idx="2"/>
          </p:nvPr>
        </p:nvSpPr>
        <p:spPr>
          <a:xfrm>
            <a:off x="183670" y="1135578"/>
            <a:ext cx="4845527" cy="1912861"/>
          </a:xfrm>
        </p:spPr>
        <p:txBody>
          <a:bodyPr/>
          <a:lstStyle/>
          <a:p>
            <a:pPr marL="0" indent="0">
              <a:buNone/>
            </a:pPr>
            <a:r>
              <a:rPr lang="en-US" sz="1900" b="1" u="sng" dirty="0"/>
              <a:t>Problem 1</a:t>
            </a:r>
          </a:p>
          <a:p>
            <a:r>
              <a:rPr lang="en-US" sz="1900" dirty="0"/>
              <a:t>How do you know the size of the window so that it always contains the object? </a:t>
            </a:r>
          </a:p>
          <a:p>
            <a:r>
              <a:rPr lang="en-US" sz="1900" dirty="0"/>
              <a:t>Different types of objects (palm tree and swimming pool), even the same type of objects (e.g. a small building and a large building) can be of varying sizes as well.</a:t>
            </a:r>
          </a:p>
          <a:p>
            <a:endParaRPr lang="en-US" sz="1900" dirty="0"/>
          </a:p>
        </p:txBody>
      </p:sp>
      <p:sp>
        <p:nvSpPr>
          <p:cNvPr id="5" name="Content Placeholder 4">
            <a:extLst>
              <a:ext uri="{FF2B5EF4-FFF2-40B4-BE49-F238E27FC236}">
                <a16:creationId xmlns:a16="http://schemas.microsoft.com/office/drawing/2014/main" id="{2B575E36-F2D0-C443-F028-2E2F808539ED}"/>
              </a:ext>
            </a:extLst>
          </p:cNvPr>
          <p:cNvSpPr>
            <a:spLocks noGrp="1"/>
          </p:cNvSpPr>
          <p:nvPr>
            <p:ph sz="half" idx="10"/>
          </p:nvPr>
        </p:nvSpPr>
        <p:spPr>
          <a:xfrm>
            <a:off x="5105400" y="1131567"/>
            <a:ext cx="3823656" cy="1912861"/>
          </a:xfrm>
        </p:spPr>
        <p:txBody>
          <a:bodyPr/>
          <a:lstStyle/>
          <a:p>
            <a:pPr marL="0" indent="0">
              <a:buNone/>
            </a:pPr>
            <a:r>
              <a:rPr lang="en-US" sz="1900" b="1" u="sng" dirty="0"/>
              <a:t>Problem 2</a:t>
            </a:r>
          </a:p>
          <a:p>
            <a:r>
              <a:rPr lang="en-US" sz="1900" dirty="0"/>
              <a:t>Aspect ratio (the ratio of height to width of a bounding box). </a:t>
            </a:r>
          </a:p>
          <a:p>
            <a:r>
              <a:rPr lang="en-US" sz="1900" dirty="0"/>
              <a:t>A lot of objects can be present in various shapes like a building footprint will have a different aspect ratio than a palm tree.</a:t>
            </a:r>
          </a:p>
          <a:p>
            <a:endParaRPr lang="en-US" sz="1900" dirty="0"/>
          </a:p>
        </p:txBody>
      </p:sp>
      <p:cxnSp>
        <p:nvCxnSpPr>
          <p:cNvPr id="8" name="Straight Connector 7">
            <a:extLst>
              <a:ext uri="{FF2B5EF4-FFF2-40B4-BE49-F238E27FC236}">
                <a16:creationId xmlns:a16="http://schemas.microsoft.com/office/drawing/2014/main" id="{C9EFA325-E10F-2727-9267-5A8AEE76C0FC}"/>
              </a:ext>
            </a:extLst>
          </p:cNvPr>
          <p:cNvCxnSpPr/>
          <p:nvPr/>
        </p:nvCxnSpPr>
        <p:spPr bwMode="auto">
          <a:xfrm>
            <a:off x="5029197" y="1200150"/>
            <a:ext cx="0" cy="2209800"/>
          </a:xfrm>
          <a:prstGeom prst="line">
            <a:avLst/>
          </a:prstGeom>
          <a:solidFill>
            <a:schemeClr val="accent1"/>
          </a:solidFill>
          <a:ln w="38100" cap="flat" cmpd="dbl"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309B9633-107F-585F-5DED-7ED75EC4AC1D}"/>
              </a:ext>
            </a:extLst>
          </p:cNvPr>
          <p:cNvSpPr txBox="1"/>
          <p:nvPr/>
        </p:nvSpPr>
        <p:spPr>
          <a:xfrm>
            <a:off x="1219200" y="3774281"/>
            <a:ext cx="7086599" cy="969496"/>
          </a:xfrm>
          <a:prstGeom prst="rect">
            <a:avLst/>
          </a:prstGeom>
          <a:noFill/>
          <a:ln>
            <a:solidFill>
              <a:srgbClr val="002060"/>
            </a:solidFill>
          </a:ln>
        </p:spPr>
        <p:txBody>
          <a:bodyPr wrap="square" rtlCol="0">
            <a:spAutoFit/>
          </a:bodyPr>
          <a:lstStyle/>
          <a:p>
            <a:r>
              <a:rPr lang="en-US" sz="1900" dirty="0">
                <a:latin typeface="+mn-lt"/>
              </a:rPr>
              <a:t>To solve these problems, we would have to try out different sizes/shapes of sliding window, which is very computationally intensive, especially with deep neural network (see next slide).</a:t>
            </a:r>
          </a:p>
        </p:txBody>
      </p:sp>
    </p:spTree>
    <p:extLst>
      <p:ext uri="{BB962C8B-B14F-4D97-AF65-F5344CB8AC3E}">
        <p14:creationId xmlns:p14="http://schemas.microsoft.com/office/powerpoint/2010/main" val="2188893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AC1DF-4E4C-D80C-2920-BE281955F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91B2A8-DEA8-9D0E-B093-C3B8BAAD940E}"/>
              </a:ext>
            </a:extLst>
          </p:cNvPr>
          <p:cNvSpPr>
            <a:spLocks noGrp="1"/>
          </p:cNvSpPr>
          <p:nvPr>
            <p:ph type="title"/>
          </p:nvPr>
        </p:nvSpPr>
        <p:spPr>
          <a:xfrm>
            <a:off x="1393827" y="285750"/>
            <a:ext cx="7521573" cy="490538"/>
          </a:xfrm>
        </p:spPr>
        <p:txBody>
          <a:bodyPr/>
          <a:lstStyle/>
          <a:p>
            <a:br>
              <a:rPr lang="en-US" dirty="0"/>
            </a:br>
            <a:r>
              <a:rPr lang="en-US" dirty="0"/>
              <a:t>Sliding Windows of Different Sizes/Shapes</a:t>
            </a:r>
          </a:p>
        </p:txBody>
      </p:sp>
      <p:pic>
        <p:nvPicPr>
          <p:cNvPr id="5" name="Picture 4" descr="A aerial view of a town&#10;&#10;Description automatically generated">
            <a:extLst>
              <a:ext uri="{FF2B5EF4-FFF2-40B4-BE49-F238E27FC236}">
                <a16:creationId xmlns:a16="http://schemas.microsoft.com/office/drawing/2014/main" id="{2AFE213F-7D1A-E548-FD7A-6CAC54E86B83}"/>
              </a:ext>
            </a:extLst>
          </p:cNvPr>
          <p:cNvPicPr>
            <a:picLocks noChangeAspect="1"/>
          </p:cNvPicPr>
          <p:nvPr/>
        </p:nvPicPr>
        <p:blipFill rotWithShape="1">
          <a:blip r:embed="rId2">
            <a:extLst>
              <a:ext uri="{28A0092B-C50C-407E-A947-70E740481C1C}">
                <a14:useLocalDpi xmlns:a14="http://schemas.microsoft.com/office/drawing/2010/main" val="0"/>
              </a:ext>
            </a:extLst>
          </a:blip>
          <a:srcRect l="14197" t="11448" r="11729" b="11448"/>
          <a:stretch/>
        </p:blipFill>
        <p:spPr>
          <a:xfrm>
            <a:off x="2286000" y="1047750"/>
            <a:ext cx="4306440" cy="3735556"/>
          </a:xfrm>
          <a:prstGeom prst="rect">
            <a:avLst/>
          </a:prstGeom>
        </p:spPr>
      </p:pic>
    </p:spTree>
    <p:extLst>
      <p:ext uri="{BB962C8B-B14F-4D97-AF65-F5344CB8AC3E}">
        <p14:creationId xmlns:p14="http://schemas.microsoft.com/office/powerpoint/2010/main" val="180148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B1C40-75A3-8C97-4EEE-EA6DB0A459D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1EF5BF5-54EC-11F5-DFEB-E6EE1C75849B}"/>
              </a:ext>
            </a:extLst>
          </p:cNvPr>
          <p:cNvSpPr txBox="1"/>
          <p:nvPr/>
        </p:nvSpPr>
        <p:spPr>
          <a:xfrm rot="20891098">
            <a:off x="2064993" y="2248584"/>
            <a:ext cx="5529610" cy="646331"/>
          </a:xfrm>
          <a:prstGeom prst="rect">
            <a:avLst/>
          </a:prstGeom>
          <a:noFill/>
        </p:spPr>
        <p:txBody>
          <a:bodyPr wrap="square" rtlCol="0">
            <a:spAutoFit/>
          </a:bodyPr>
          <a:lstStyle/>
          <a:p>
            <a:r>
              <a:rPr lang="en-US" sz="3600" dirty="0">
                <a:solidFill>
                  <a:srgbClr val="333399"/>
                </a:solidFill>
              </a:rPr>
              <a:t>YOLO and SSD Algorithms</a:t>
            </a:r>
          </a:p>
        </p:txBody>
      </p:sp>
    </p:spTree>
    <p:extLst>
      <p:ext uri="{BB962C8B-B14F-4D97-AF65-F5344CB8AC3E}">
        <p14:creationId xmlns:p14="http://schemas.microsoft.com/office/powerpoint/2010/main" val="920307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F075-F903-32DC-41C8-6252902AE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94FD31-C65F-FF41-22E8-38850DE2866F}"/>
              </a:ext>
            </a:extLst>
          </p:cNvPr>
          <p:cNvSpPr>
            <a:spLocks noGrp="1"/>
          </p:cNvSpPr>
          <p:nvPr>
            <p:ph type="title"/>
          </p:nvPr>
        </p:nvSpPr>
        <p:spPr>
          <a:xfrm>
            <a:off x="152400" y="285750"/>
            <a:ext cx="8991600" cy="490538"/>
          </a:xfrm>
          <a:solidFill>
            <a:schemeClr val="bg1"/>
          </a:solidFill>
        </p:spPr>
        <p:txBody>
          <a:bodyPr lIns="0" tIns="0" rIns="0" bIns="0"/>
          <a:lstStyle/>
          <a:p>
            <a:r>
              <a:rPr lang="en-US" dirty="0"/>
              <a:t>Region-based Convolutional Neural Network (R-CNN)</a:t>
            </a:r>
          </a:p>
        </p:txBody>
      </p:sp>
      <p:sp>
        <p:nvSpPr>
          <p:cNvPr id="3" name="Content Placeholder 2">
            <a:extLst>
              <a:ext uri="{FF2B5EF4-FFF2-40B4-BE49-F238E27FC236}">
                <a16:creationId xmlns:a16="http://schemas.microsoft.com/office/drawing/2014/main" id="{F26D128B-F26F-970E-3D4C-130B676220FD}"/>
              </a:ext>
            </a:extLst>
          </p:cNvPr>
          <p:cNvSpPr>
            <a:spLocks noGrp="1"/>
          </p:cNvSpPr>
          <p:nvPr>
            <p:ph idx="1"/>
          </p:nvPr>
        </p:nvSpPr>
        <p:spPr>
          <a:xfrm>
            <a:off x="152400" y="839970"/>
            <a:ext cx="8709025" cy="406629"/>
          </a:xfrm>
        </p:spPr>
        <p:txBody>
          <a:bodyPr/>
          <a:lstStyle/>
          <a:p>
            <a:r>
              <a:rPr lang="en-US" sz="1800" dirty="0"/>
              <a:t>Region-based Convolutional Neural Network (R-CNN) is a type of deep learning architecture used for object detection in computer vision tasks. </a:t>
            </a:r>
          </a:p>
          <a:p>
            <a:r>
              <a:rPr lang="en-US" sz="1800" dirty="0"/>
              <a:t>R-CNN was one of the pioneering models that helped advance the object detection field by combining the power of convolutional neural networks and region-based approaches.</a:t>
            </a:r>
          </a:p>
        </p:txBody>
      </p:sp>
      <p:pic>
        <p:nvPicPr>
          <p:cNvPr id="7" name="Picture 6" descr="A diagram of a person&#10;&#10;Description automatically generated">
            <a:extLst>
              <a:ext uri="{FF2B5EF4-FFF2-40B4-BE49-F238E27FC236}">
                <a16:creationId xmlns:a16="http://schemas.microsoft.com/office/drawing/2014/main" id="{128C93EA-126A-1952-E118-CF8AD41A6574}"/>
              </a:ext>
            </a:extLst>
          </p:cNvPr>
          <p:cNvPicPr>
            <a:picLocks noChangeAspect="1"/>
          </p:cNvPicPr>
          <p:nvPr/>
        </p:nvPicPr>
        <p:blipFill rotWithShape="1">
          <a:blip r:embed="rId2">
            <a:extLst>
              <a:ext uri="{28A0092B-C50C-407E-A947-70E740481C1C}">
                <a14:useLocalDpi xmlns:a14="http://schemas.microsoft.com/office/drawing/2010/main" val="0"/>
              </a:ext>
            </a:extLst>
          </a:blip>
          <a:srcRect l="7530" t="41111" r="4054" b="11447"/>
          <a:stretch/>
        </p:blipFill>
        <p:spPr>
          <a:xfrm>
            <a:off x="914400" y="2266950"/>
            <a:ext cx="7455627" cy="2667000"/>
          </a:xfrm>
          <a:prstGeom prst="rect">
            <a:avLst/>
          </a:prstGeom>
        </p:spPr>
      </p:pic>
    </p:spTree>
    <p:extLst>
      <p:ext uri="{BB962C8B-B14F-4D97-AF65-F5344CB8AC3E}">
        <p14:creationId xmlns:p14="http://schemas.microsoft.com/office/powerpoint/2010/main" val="3348830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64531-0807-CED0-E6C2-E9825D5A58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6FF13-DDAE-A720-2F4E-BD2B8E97FEDA}"/>
              </a:ext>
            </a:extLst>
          </p:cNvPr>
          <p:cNvSpPr>
            <a:spLocks noGrp="1"/>
          </p:cNvSpPr>
          <p:nvPr>
            <p:ph type="title"/>
          </p:nvPr>
        </p:nvSpPr>
        <p:spPr>
          <a:xfrm>
            <a:off x="1905000" y="285750"/>
            <a:ext cx="6211882" cy="490538"/>
          </a:xfrm>
        </p:spPr>
        <p:txBody>
          <a:bodyPr/>
          <a:lstStyle/>
          <a:p>
            <a:r>
              <a:rPr lang="en-US" dirty="0"/>
              <a:t>YOLO Algorithm</a:t>
            </a:r>
          </a:p>
        </p:txBody>
      </p:sp>
      <p:sp>
        <p:nvSpPr>
          <p:cNvPr id="3" name="Content Placeholder 2">
            <a:extLst>
              <a:ext uri="{FF2B5EF4-FFF2-40B4-BE49-F238E27FC236}">
                <a16:creationId xmlns:a16="http://schemas.microsoft.com/office/drawing/2014/main" id="{486EFBA6-C37E-9AB6-C0E9-4E5381FCC323}"/>
              </a:ext>
            </a:extLst>
          </p:cNvPr>
          <p:cNvSpPr>
            <a:spLocks noGrp="1"/>
          </p:cNvSpPr>
          <p:nvPr>
            <p:ph idx="1"/>
          </p:nvPr>
        </p:nvSpPr>
        <p:spPr>
          <a:xfrm>
            <a:off x="325318" y="958689"/>
            <a:ext cx="8493363" cy="3456385"/>
          </a:xfrm>
        </p:spPr>
        <p:txBody>
          <a:bodyPr/>
          <a:lstStyle/>
          <a:p>
            <a:r>
              <a:rPr lang="en-US" dirty="0"/>
              <a:t>YOLO (You Only Look Once) is a real-time object detection algorithm developed by Joseph Redmon and Ali Farhadi in 2015. </a:t>
            </a:r>
          </a:p>
          <a:p>
            <a:r>
              <a:rPr lang="en-US" dirty="0"/>
              <a:t>Single-shot object detection is a type of object detection algorithm that is able to detect objects within an image or video in a single pass without the need for multiple stages or region proposals.</a:t>
            </a:r>
          </a:p>
          <a:p>
            <a:r>
              <a:rPr lang="en-US" dirty="0"/>
              <a:t>Single-shot object detectors, such as YOLO (You Only Look Once) and SSD (Single Shot </a:t>
            </a:r>
            <a:r>
              <a:rPr lang="en-US" dirty="0" err="1"/>
              <a:t>MultiBox</a:t>
            </a:r>
            <a:r>
              <a:rPr lang="en-US" dirty="0"/>
              <a:t> Detector), use a single convolutional neural network (CNN) to directly predict the class labels and bounding boxes of objects within an image or video. </a:t>
            </a:r>
          </a:p>
          <a:p>
            <a:r>
              <a:rPr lang="en-US" dirty="0"/>
              <a:t>These models are trained end-to-end using a large dataset of labeled images and their associated object-bounding boxes.</a:t>
            </a:r>
          </a:p>
          <a:p>
            <a:endParaRPr lang="en-US" dirty="0"/>
          </a:p>
        </p:txBody>
      </p:sp>
      <p:sp>
        <p:nvSpPr>
          <p:cNvPr id="5" name="TextBox 4">
            <a:extLst>
              <a:ext uri="{FF2B5EF4-FFF2-40B4-BE49-F238E27FC236}">
                <a16:creationId xmlns:a16="http://schemas.microsoft.com/office/drawing/2014/main" id="{7D3E60B4-6713-ECC9-2BA8-F7949F0D669B}"/>
              </a:ext>
            </a:extLst>
          </p:cNvPr>
          <p:cNvSpPr txBox="1"/>
          <p:nvPr/>
        </p:nvSpPr>
        <p:spPr>
          <a:xfrm>
            <a:off x="215662" y="4415074"/>
            <a:ext cx="8928338" cy="461665"/>
          </a:xfrm>
          <a:prstGeom prst="rect">
            <a:avLst/>
          </a:prstGeom>
          <a:noFill/>
        </p:spPr>
        <p:txBody>
          <a:bodyPr wrap="square">
            <a:spAutoFit/>
          </a:bodyPr>
          <a:lstStyle/>
          <a:p>
            <a:r>
              <a:rPr lang="en-US" sz="1200" dirty="0"/>
              <a:t>https://kili-technology.com/data-labeling/machine-learning/yolo-algorithm-real-time-object-detection-from-a-to-z#:~:text=YOLO%20(You%20Only%20Look%20Once)%20is%20a%20real%2Dtime,of%20objects%20in%20input%20images.</a:t>
            </a:r>
          </a:p>
        </p:txBody>
      </p:sp>
    </p:spTree>
    <p:extLst>
      <p:ext uri="{BB962C8B-B14F-4D97-AF65-F5344CB8AC3E}">
        <p14:creationId xmlns:p14="http://schemas.microsoft.com/office/powerpoint/2010/main" val="3335642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CBBE1-916C-C367-0DD2-49BFB6047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0A0B4-182C-D71C-9B6B-DE505199630F}"/>
              </a:ext>
            </a:extLst>
          </p:cNvPr>
          <p:cNvSpPr>
            <a:spLocks noGrp="1"/>
          </p:cNvSpPr>
          <p:nvPr>
            <p:ph type="title"/>
          </p:nvPr>
        </p:nvSpPr>
        <p:spPr/>
        <p:txBody>
          <a:bodyPr/>
          <a:lstStyle/>
          <a:p>
            <a:r>
              <a:rPr lang="en-US" dirty="0"/>
              <a:t>Object Localization</a:t>
            </a:r>
          </a:p>
        </p:txBody>
      </p:sp>
      <p:sp>
        <p:nvSpPr>
          <p:cNvPr id="3" name="Content Placeholder 2">
            <a:extLst>
              <a:ext uri="{FF2B5EF4-FFF2-40B4-BE49-F238E27FC236}">
                <a16:creationId xmlns:a16="http://schemas.microsoft.com/office/drawing/2014/main" id="{E540A9E8-23E9-ED06-203C-A3C65307CF70}"/>
              </a:ext>
            </a:extLst>
          </p:cNvPr>
          <p:cNvSpPr>
            <a:spLocks noGrp="1"/>
          </p:cNvSpPr>
          <p:nvPr>
            <p:ph sz="half" idx="2"/>
          </p:nvPr>
        </p:nvSpPr>
        <p:spPr>
          <a:xfrm>
            <a:off x="152400" y="819150"/>
            <a:ext cx="8991600" cy="761999"/>
          </a:xfrm>
        </p:spPr>
        <p:txBody>
          <a:bodyPr/>
          <a:lstStyle/>
          <a:p>
            <a:r>
              <a:rPr lang="en-US" sz="1900" b="1" i="1" u="sng" dirty="0"/>
              <a:t>Object localization </a:t>
            </a:r>
            <a:r>
              <a:rPr lang="en-US" sz="1900" dirty="0"/>
              <a:t>is the process of identifying the location of an object in an image or video. </a:t>
            </a:r>
          </a:p>
          <a:p>
            <a:r>
              <a:rPr lang="en-US" sz="1900" dirty="0"/>
              <a:t>It is a common task in the field of computer vision and is used in a wide range of applications including image and video analysis, object tracking, and augmented reality being developed to improve the accuracy and effectiveness of object localization algorithms.</a:t>
            </a:r>
          </a:p>
        </p:txBody>
      </p:sp>
      <p:sp>
        <p:nvSpPr>
          <p:cNvPr id="4" name="Content Placeholder 3">
            <a:extLst>
              <a:ext uri="{FF2B5EF4-FFF2-40B4-BE49-F238E27FC236}">
                <a16:creationId xmlns:a16="http://schemas.microsoft.com/office/drawing/2014/main" id="{1AF0D53D-75F7-4630-01E1-6F5267ACF47E}"/>
              </a:ext>
            </a:extLst>
          </p:cNvPr>
          <p:cNvSpPr>
            <a:spLocks noGrp="1"/>
          </p:cNvSpPr>
          <p:nvPr>
            <p:ph sz="half" idx="10"/>
          </p:nvPr>
        </p:nvSpPr>
        <p:spPr>
          <a:xfrm>
            <a:off x="152400" y="2571750"/>
            <a:ext cx="3937166" cy="1524000"/>
          </a:xfrm>
        </p:spPr>
        <p:txBody>
          <a:bodyPr/>
          <a:lstStyle/>
          <a:p>
            <a:r>
              <a:rPr lang="en-US" sz="1900" dirty="0"/>
              <a:t>Object localization is an important task in computer vision, as it allows computers to recognize and understand the content of an image or video. </a:t>
            </a:r>
          </a:p>
        </p:txBody>
      </p:sp>
      <p:grpSp>
        <p:nvGrpSpPr>
          <p:cNvPr id="6" name="Group 5">
            <a:extLst>
              <a:ext uri="{FF2B5EF4-FFF2-40B4-BE49-F238E27FC236}">
                <a16:creationId xmlns:a16="http://schemas.microsoft.com/office/drawing/2014/main" id="{A7697CEC-D02A-352A-918B-BD2F83677E31}"/>
              </a:ext>
            </a:extLst>
          </p:cNvPr>
          <p:cNvGrpSpPr/>
          <p:nvPr/>
        </p:nvGrpSpPr>
        <p:grpSpPr>
          <a:xfrm>
            <a:off x="355048" y="2419350"/>
            <a:ext cx="8579402" cy="2371724"/>
            <a:chOff x="355048" y="2419350"/>
            <a:chExt cx="8579402" cy="2371724"/>
          </a:xfrm>
        </p:grpSpPr>
        <p:grpSp>
          <p:nvGrpSpPr>
            <p:cNvPr id="7" name="Group 6">
              <a:extLst>
                <a:ext uri="{FF2B5EF4-FFF2-40B4-BE49-F238E27FC236}">
                  <a16:creationId xmlns:a16="http://schemas.microsoft.com/office/drawing/2014/main" id="{779F567F-3F2A-11F1-653C-903DF03464CA}"/>
                </a:ext>
              </a:extLst>
            </p:cNvPr>
            <p:cNvGrpSpPr/>
            <p:nvPr/>
          </p:nvGrpSpPr>
          <p:grpSpPr>
            <a:xfrm>
              <a:off x="4081946" y="2419350"/>
              <a:ext cx="4852504" cy="2371724"/>
              <a:chOff x="4081946" y="2419350"/>
              <a:chExt cx="4852504" cy="2371724"/>
            </a:xfrm>
          </p:grpSpPr>
          <p:pic>
            <p:nvPicPr>
              <p:cNvPr id="10" name="Picture 9" descr="A person crossing a street&#10;&#10;Description automatically generated">
                <a:extLst>
                  <a:ext uri="{FF2B5EF4-FFF2-40B4-BE49-F238E27FC236}">
                    <a16:creationId xmlns:a16="http://schemas.microsoft.com/office/drawing/2014/main" id="{66415468-AE7F-991F-60BB-DBCF06447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946" y="2419350"/>
                <a:ext cx="4852504" cy="2365973"/>
              </a:xfrm>
              <a:prstGeom prst="rect">
                <a:avLst/>
              </a:prstGeom>
            </p:spPr>
          </p:pic>
          <p:sp>
            <p:nvSpPr>
              <p:cNvPr id="11" name="Rectangle 10">
                <a:extLst>
                  <a:ext uri="{FF2B5EF4-FFF2-40B4-BE49-F238E27FC236}">
                    <a16:creationId xmlns:a16="http://schemas.microsoft.com/office/drawing/2014/main" id="{7A0809BB-64AF-47A9-A586-EC84FBB31708}"/>
                  </a:ext>
                </a:extLst>
              </p:cNvPr>
              <p:cNvSpPr/>
              <p:nvPr/>
            </p:nvSpPr>
            <p:spPr bwMode="auto">
              <a:xfrm>
                <a:off x="4152900" y="2800350"/>
                <a:ext cx="1181100" cy="881062"/>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2" name="Rectangle 11">
                <a:extLst>
                  <a:ext uri="{FF2B5EF4-FFF2-40B4-BE49-F238E27FC236}">
                    <a16:creationId xmlns:a16="http://schemas.microsoft.com/office/drawing/2014/main" id="{DBECEB9F-18BF-A936-9758-A3CC40905054}"/>
                  </a:ext>
                </a:extLst>
              </p:cNvPr>
              <p:cNvSpPr/>
              <p:nvPr/>
            </p:nvSpPr>
            <p:spPr bwMode="auto">
              <a:xfrm>
                <a:off x="5638800" y="2721274"/>
                <a:ext cx="1371600" cy="881062"/>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3" name="Rectangle 12">
                <a:extLst>
                  <a:ext uri="{FF2B5EF4-FFF2-40B4-BE49-F238E27FC236}">
                    <a16:creationId xmlns:a16="http://schemas.microsoft.com/office/drawing/2014/main" id="{DF321349-13E0-A200-E11C-D792E532BB8B}"/>
                  </a:ext>
                </a:extLst>
              </p:cNvPr>
              <p:cNvSpPr/>
              <p:nvPr/>
            </p:nvSpPr>
            <p:spPr bwMode="auto">
              <a:xfrm>
                <a:off x="4914900" y="2647950"/>
                <a:ext cx="952500" cy="881062"/>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4" name="Rectangle 13">
                <a:extLst>
                  <a:ext uri="{FF2B5EF4-FFF2-40B4-BE49-F238E27FC236}">
                    <a16:creationId xmlns:a16="http://schemas.microsoft.com/office/drawing/2014/main" id="{9BB648A6-6DB4-3941-E06C-88A5ADB26F36}"/>
                  </a:ext>
                </a:extLst>
              </p:cNvPr>
              <p:cNvSpPr/>
              <p:nvPr/>
            </p:nvSpPr>
            <p:spPr bwMode="auto">
              <a:xfrm>
                <a:off x="6987540" y="2495550"/>
                <a:ext cx="1013460" cy="2057400"/>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5" name="Rectangle 14">
                <a:extLst>
                  <a:ext uri="{FF2B5EF4-FFF2-40B4-BE49-F238E27FC236}">
                    <a16:creationId xmlns:a16="http://schemas.microsoft.com/office/drawing/2014/main" id="{34C06CE6-F279-B65A-A8FE-0C1FC07BC85C}"/>
                  </a:ext>
                </a:extLst>
              </p:cNvPr>
              <p:cNvSpPr/>
              <p:nvPr/>
            </p:nvSpPr>
            <p:spPr bwMode="auto">
              <a:xfrm>
                <a:off x="4089566" y="3754736"/>
                <a:ext cx="4844884" cy="1036338"/>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8" name="TextBox 7">
              <a:extLst>
                <a:ext uri="{FF2B5EF4-FFF2-40B4-BE49-F238E27FC236}">
                  <a16:creationId xmlns:a16="http://schemas.microsoft.com/office/drawing/2014/main" id="{99830D59-7879-EF41-DDFF-8EADEC13F8E0}"/>
                </a:ext>
              </a:extLst>
            </p:cNvPr>
            <p:cNvSpPr txBox="1"/>
            <p:nvPr/>
          </p:nvSpPr>
          <p:spPr>
            <a:xfrm>
              <a:off x="355048" y="4138992"/>
              <a:ext cx="3177445" cy="646331"/>
            </a:xfrm>
            <a:prstGeom prst="rect">
              <a:avLst/>
            </a:prstGeom>
            <a:noFill/>
            <a:ln w="25400">
              <a:solidFill>
                <a:srgbClr val="FF0000"/>
              </a:solidFill>
            </a:ln>
          </p:spPr>
          <p:txBody>
            <a:bodyPr wrap="square" rtlCol="0">
              <a:spAutoFit/>
            </a:bodyPr>
            <a:lstStyle/>
            <a:p>
              <a:r>
                <a:rPr lang="en-US" dirty="0">
                  <a:solidFill>
                    <a:srgbClr val="FF0000"/>
                  </a:solidFill>
                </a:rPr>
                <a:t>The positions of the objects were found in the image</a:t>
              </a:r>
            </a:p>
          </p:txBody>
        </p:sp>
        <p:cxnSp>
          <p:nvCxnSpPr>
            <p:cNvPr id="9" name="Straight Arrow Connector 8">
              <a:extLst>
                <a:ext uri="{FF2B5EF4-FFF2-40B4-BE49-F238E27FC236}">
                  <a16:creationId xmlns:a16="http://schemas.microsoft.com/office/drawing/2014/main" id="{B0E86F25-5715-85C0-7573-FEA1C1FEFD0A}"/>
                </a:ext>
              </a:extLst>
            </p:cNvPr>
            <p:cNvCxnSpPr>
              <a:cxnSpLocks/>
            </p:cNvCxnSpPr>
            <p:nvPr/>
          </p:nvCxnSpPr>
          <p:spPr bwMode="auto">
            <a:xfrm flipV="1">
              <a:off x="3637627" y="4162767"/>
              <a:ext cx="361590" cy="299390"/>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940888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4E21-171E-3DB2-CDA9-9C57FF77D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DB819-1474-84BA-5EC8-29B7269B61C2}"/>
              </a:ext>
            </a:extLst>
          </p:cNvPr>
          <p:cNvSpPr>
            <a:spLocks noGrp="1"/>
          </p:cNvSpPr>
          <p:nvPr>
            <p:ph type="title"/>
          </p:nvPr>
        </p:nvSpPr>
        <p:spPr/>
        <p:txBody>
          <a:bodyPr/>
          <a:lstStyle/>
          <a:p>
            <a:r>
              <a:rPr lang="en-US" dirty="0"/>
              <a:t>How YOLO Algorithm Works</a:t>
            </a:r>
          </a:p>
        </p:txBody>
      </p:sp>
      <p:sp>
        <p:nvSpPr>
          <p:cNvPr id="3" name="Content Placeholder 2">
            <a:extLst>
              <a:ext uri="{FF2B5EF4-FFF2-40B4-BE49-F238E27FC236}">
                <a16:creationId xmlns:a16="http://schemas.microsoft.com/office/drawing/2014/main" id="{DF2263E0-75AA-3B4E-766F-3C318A51DA64}"/>
              </a:ext>
            </a:extLst>
          </p:cNvPr>
          <p:cNvSpPr>
            <a:spLocks noGrp="1"/>
          </p:cNvSpPr>
          <p:nvPr>
            <p:ph idx="1"/>
          </p:nvPr>
        </p:nvSpPr>
        <p:spPr>
          <a:xfrm>
            <a:off x="304800" y="843557"/>
            <a:ext cx="8610600" cy="3456385"/>
          </a:xfrm>
        </p:spPr>
        <p:txBody>
          <a:bodyPr/>
          <a:lstStyle/>
          <a:p>
            <a:pPr marL="0" indent="0">
              <a:buNone/>
            </a:pPr>
            <a:r>
              <a:rPr lang="en-US" sz="1600" dirty="0"/>
              <a:t>The basic idea behind YOLO is to divide the input image into a grid of cells and, for each cell, predict the probability of the presence of an object and the bounding box coordinates of the object:</a:t>
            </a:r>
          </a:p>
          <a:p>
            <a:pPr marL="284163" indent="-284163">
              <a:buClrTx/>
              <a:buSzPct val="100000"/>
              <a:buFont typeface="+mj-lt"/>
              <a:buAutoNum type="arabicPeriod"/>
            </a:pPr>
            <a:r>
              <a:rPr lang="en-US" sz="1600" dirty="0"/>
              <a:t>Input image is passed through a CNN to extract features from the image.</a:t>
            </a:r>
          </a:p>
          <a:p>
            <a:pPr marL="284163" indent="-284163">
              <a:buClrTx/>
              <a:buSzPct val="100000"/>
              <a:buFont typeface="+mj-lt"/>
              <a:buAutoNum type="arabicPeriod"/>
            </a:pPr>
            <a:r>
              <a:rPr lang="en-US" sz="1600" dirty="0"/>
              <a:t>The features are then passed through a series of fully connected layers, which predict ‌class probabilities and bounding box coordinates.</a:t>
            </a:r>
          </a:p>
          <a:p>
            <a:pPr marL="284163" indent="-284163">
              <a:buClrTx/>
              <a:buSzPct val="100000"/>
              <a:buFont typeface="+mj-lt"/>
              <a:buAutoNum type="arabicPeriod"/>
            </a:pPr>
            <a:r>
              <a:rPr lang="en-US" sz="1600" dirty="0"/>
              <a:t>The image is divided into a grid of cells, and each cell is responsible for predicting a set of bounding boxes and class probabilities.</a:t>
            </a:r>
          </a:p>
          <a:p>
            <a:pPr marL="284163" indent="-284163">
              <a:buClrTx/>
              <a:buSzPct val="100000"/>
              <a:buFont typeface="+mj-lt"/>
              <a:buAutoNum type="arabicPeriod"/>
            </a:pPr>
            <a:r>
              <a:rPr lang="en-US" sz="1600" dirty="0"/>
              <a:t>The output of the network is a set of bounding boxes and class probabilities for each cell.</a:t>
            </a:r>
          </a:p>
          <a:p>
            <a:pPr marL="284163" indent="-284163">
              <a:buClrTx/>
              <a:buSzPct val="100000"/>
              <a:buFont typeface="+mj-lt"/>
              <a:buAutoNum type="arabicPeriod"/>
            </a:pPr>
            <a:r>
              <a:rPr lang="en-US" sz="1600" dirty="0"/>
              <a:t>The bounding boxes are then filtered using a post-processing algorithm called non-max suppression to remove overlapping boxes and choose the box with the highest probability.</a:t>
            </a:r>
          </a:p>
          <a:p>
            <a:pPr marL="284163" indent="-284163">
              <a:buClrTx/>
              <a:buSzPct val="100000"/>
              <a:buFont typeface="+mj-lt"/>
              <a:buAutoNum type="arabicPeriod"/>
            </a:pPr>
            <a:r>
              <a:rPr lang="en-US" sz="1600" dirty="0"/>
              <a:t>The final output is a set of predicted bounding boxes and class labels for each object in the image.</a:t>
            </a:r>
          </a:p>
          <a:p>
            <a:endParaRPr lang="en-US" sz="1600" dirty="0"/>
          </a:p>
          <a:p>
            <a:pPr marL="0" indent="0">
              <a:buNone/>
            </a:pPr>
            <a:r>
              <a:rPr lang="en-US" sz="1600" dirty="0"/>
              <a:t>One of the key advantages of YOLO is that it processes the entire image in one pass, making it faster and more efficient than two-stage object detectors such as R-CNN and its variants.</a:t>
            </a:r>
          </a:p>
        </p:txBody>
      </p:sp>
    </p:spTree>
    <p:extLst>
      <p:ext uri="{BB962C8B-B14F-4D97-AF65-F5344CB8AC3E}">
        <p14:creationId xmlns:p14="http://schemas.microsoft.com/office/powerpoint/2010/main" val="2702558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5A7EB-1C81-9512-88B2-4E2136BCBF4E}"/>
              </a:ext>
            </a:extLst>
          </p:cNvPr>
          <p:cNvSpPr>
            <a:spLocks noGrp="1"/>
          </p:cNvSpPr>
          <p:nvPr>
            <p:ph type="title"/>
          </p:nvPr>
        </p:nvSpPr>
        <p:spPr>
          <a:xfrm>
            <a:off x="1393827" y="285750"/>
            <a:ext cx="7292971" cy="490538"/>
          </a:xfrm>
        </p:spPr>
        <p:txBody>
          <a:bodyPr/>
          <a:lstStyle/>
          <a:p>
            <a:br>
              <a:rPr lang="en-US" dirty="0"/>
            </a:br>
            <a:r>
              <a:rPr lang="en-US" dirty="0"/>
              <a:t>SSD – Single Shot </a:t>
            </a:r>
            <a:r>
              <a:rPr lang="en-US" dirty="0" err="1"/>
              <a:t>MultiBox</a:t>
            </a:r>
            <a:r>
              <a:rPr lang="en-US" dirty="0"/>
              <a:t> Detector (1/2)</a:t>
            </a:r>
          </a:p>
        </p:txBody>
      </p:sp>
      <p:sp>
        <p:nvSpPr>
          <p:cNvPr id="3" name="Content Placeholder 2">
            <a:extLst>
              <a:ext uri="{FF2B5EF4-FFF2-40B4-BE49-F238E27FC236}">
                <a16:creationId xmlns:a16="http://schemas.microsoft.com/office/drawing/2014/main" id="{B35C389A-F7B6-26B6-E0F1-5A8D5F66FFBF}"/>
              </a:ext>
            </a:extLst>
          </p:cNvPr>
          <p:cNvSpPr>
            <a:spLocks noGrp="1"/>
          </p:cNvSpPr>
          <p:nvPr>
            <p:ph idx="1"/>
          </p:nvPr>
        </p:nvSpPr>
        <p:spPr>
          <a:xfrm>
            <a:off x="434975" y="1047750"/>
            <a:ext cx="8251823" cy="3456385"/>
          </a:xfrm>
        </p:spPr>
        <p:txBody>
          <a:bodyPr/>
          <a:lstStyle/>
          <a:p>
            <a:r>
              <a:rPr lang="en-US" dirty="0"/>
              <a:t>SSD has two components: </a:t>
            </a:r>
          </a:p>
          <a:p>
            <a:pPr lvl="1"/>
            <a:r>
              <a:rPr lang="en-US" dirty="0"/>
              <a:t>a backbone model and </a:t>
            </a:r>
          </a:p>
          <a:p>
            <a:pPr lvl="1"/>
            <a:r>
              <a:rPr lang="en-US" dirty="0"/>
              <a:t>an SSD head. </a:t>
            </a:r>
          </a:p>
          <a:p>
            <a:r>
              <a:rPr lang="en-US" dirty="0"/>
              <a:t>Backbone model usually is a pre-trained image classification network as a feature extractor. </a:t>
            </a:r>
          </a:p>
          <a:p>
            <a:r>
              <a:rPr lang="en-US" dirty="0"/>
              <a:t>This is typically a network like </a:t>
            </a:r>
            <a:r>
              <a:rPr lang="en-US" dirty="0" err="1"/>
              <a:t>ResNet</a:t>
            </a:r>
            <a:r>
              <a:rPr lang="en-US" dirty="0"/>
              <a:t> trained on ImageNet from which the final fully connected classification layer has been removed. </a:t>
            </a:r>
          </a:p>
          <a:p>
            <a:r>
              <a:rPr lang="en-US" dirty="0"/>
              <a:t>We are thus left with a deep neural network that is able to extract semantic meaning from the input image while preserving the spatial structure of the image albeit at a lower resolution. </a:t>
            </a:r>
          </a:p>
          <a:p>
            <a:r>
              <a:rPr lang="en-US" dirty="0"/>
              <a:t>For ResNet34, the backbone results in a 256 7x7 feature maps for an input image. </a:t>
            </a:r>
          </a:p>
        </p:txBody>
      </p:sp>
    </p:spTree>
    <p:extLst>
      <p:ext uri="{BB962C8B-B14F-4D97-AF65-F5344CB8AC3E}">
        <p14:creationId xmlns:p14="http://schemas.microsoft.com/office/powerpoint/2010/main" val="1976293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279D-C118-C4A1-5B8E-3F8CA77DFB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7000F-36D5-E450-F155-BC7BC3C1F696}"/>
              </a:ext>
            </a:extLst>
          </p:cNvPr>
          <p:cNvSpPr>
            <a:spLocks noGrp="1"/>
          </p:cNvSpPr>
          <p:nvPr>
            <p:ph type="title"/>
          </p:nvPr>
        </p:nvSpPr>
        <p:spPr>
          <a:xfrm>
            <a:off x="1393827" y="285750"/>
            <a:ext cx="7325262" cy="490538"/>
          </a:xfrm>
        </p:spPr>
        <p:txBody>
          <a:bodyPr/>
          <a:lstStyle/>
          <a:p>
            <a:br>
              <a:rPr lang="en-US" dirty="0"/>
            </a:br>
            <a:r>
              <a:rPr lang="en-US" dirty="0"/>
              <a:t>SSD – Single Shot </a:t>
            </a:r>
            <a:r>
              <a:rPr lang="en-US" dirty="0" err="1"/>
              <a:t>MultiBox</a:t>
            </a:r>
            <a:r>
              <a:rPr lang="en-US" dirty="0"/>
              <a:t> Detector (2/2)</a:t>
            </a:r>
          </a:p>
        </p:txBody>
      </p:sp>
      <p:sp>
        <p:nvSpPr>
          <p:cNvPr id="3" name="Content Placeholder 2">
            <a:extLst>
              <a:ext uri="{FF2B5EF4-FFF2-40B4-BE49-F238E27FC236}">
                <a16:creationId xmlns:a16="http://schemas.microsoft.com/office/drawing/2014/main" id="{9EEE3180-4F3B-A865-D896-0AA44041E49D}"/>
              </a:ext>
            </a:extLst>
          </p:cNvPr>
          <p:cNvSpPr>
            <a:spLocks noGrp="1"/>
          </p:cNvSpPr>
          <p:nvPr>
            <p:ph sz="half" idx="2"/>
          </p:nvPr>
        </p:nvSpPr>
        <p:spPr>
          <a:xfrm>
            <a:off x="152400" y="871650"/>
            <a:ext cx="8621464" cy="609599"/>
          </a:xfrm>
        </p:spPr>
        <p:txBody>
          <a:bodyPr/>
          <a:lstStyle/>
          <a:p>
            <a:r>
              <a:rPr lang="en-US" dirty="0"/>
              <a:t>We will explain what feature and feature map are later on. </a:t>
            </a:r>
          </a:p>
          <a:p>
            <a:r>
              <a:rPr lang="en-US" dirty="0"/>
              <a:t>The SSD head is just one or more convolutional layers added to this backbone and the outputs are interpreted as the bounding boxes and classes of objects in the spatial location of the final layers activations.</a:t>
            </a:r>
          </a:p>
          <a:p>
            <a:endParaRPr lang="en-US" dirty="0"/>
          </a:p>
        </p:txBody>
      </p:sp>
      <p:sp>
        <p:nvSpPr>
          <p:cNvPr id="6" name="Content Placeholder 5">
            <a:extLst>
              <a:ext uri="{FF2B5EF4-FFF2-40B4-BE49-F238E27FC236}">
                <a16:creationId xmlns:a16="http://schemas.microsoft.com/office/drawing/2014/main" id="{962DBC30-17BC-16FC-B1C6-63EA3293AD4E}"/>
              </a:ext>
            </a:extLst>
          </p:cNvPr>
          <p:cNvSpPr>
            <a:spLocks noGrp="1"/>
          </p:cNvSpPr>
          <p:nvPr>
            <p:ph sz="half" idx="10"/>
          </p:nvPr>
        </p:nvSpPr>
        <p:spPr>
          <a:xfrm>
            <a:off x="152400" y="2121130"/>
            <a:ext cx="2514600" cy="2508020"/>
          </a:xfrm>
        </p:spPr>
        <p:txBody>
          <a:bodyPr/>
          <a:lstStyle/>
          <a:p>
            <a:r>
              <a:rPr lang="en-US" dirty="0"/>
              <a:t>In the figure on the right, the first few layers (white boxes) are the backbone, the last few layers (blue boxes) represent the SSD head.</a:t>
            </a:r>
          </a:p>
          <a:p>
            <a:endParaRPr lang="en-US" dirty="0"/>
          </a:p>
        </p:txBody>
      </p:sp>
      <p:pic>
        <p:nvPicPr>
          <p:cNvPr id="5" name="Picture 4" descr="A diagram of a graph&#10;&#10;Description automatically generated with medium confidence">
            <a:extLst>
              <a:ext uri="{FF2B5EF4-FFF2-40B4-BE49-F238E27FC236}">
                <a16:creationId xmlns:a16="http://schemas.microsoft.com/office/drawing/2014/main" id="{AB71C238-01EA-4217-2124-DCD7186C3EA7}"/>
              </a:ext>
            </a:extLst>
          </p:cNvPr>
          <p:cNvPicPr>
            <a:picLocks noChangeAspect="1"/>
          </p:cNvPicPr>
          <p:nvPr/>
        </p:nvPicPr>
        <p:blipFill rotWithShape="1">
          <a:blip r:embed="rId2">
            <a:extLst>
              <a:ext uri="{28A0092B-C50C-407E-A947-70E740481C1C}">
                <a14:useLocalDpi xmlns:a14="http://schemas.microsoft.com/office/drawing/2010/main" val="0"/>
              </a:ext>
            </a:extLst>
          </a:blip>
          <a:srcRect l="7143" r="15306"/>
          <a:stretch/>
        </p:blipFill>
        <p:spPr>
          <a:xfrm>
            <a:off x="2982664" y="2252099"/>
            <a:ext cx="5791200" cy="2246082"/>
          </a:xfrm>
          <a:prstGeom prst="rect">
            <a:avLst/>
          </a:prstGeom>
        </p:spPr>
      </p:pic>
    </p:spTree>
    <p:extLst>
      <p:ext uri="{BB962C8B-B14F-4D97-AF65-F5344CB8AC3E}">
        <p14:creationId xmlns:p14="http://schemas.microsoft.com/office/powerpoint/2010/main" val="896491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69403-32E7-D789-DB51-5D9857B498C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745F0ED-19D8-F53A-E48E-0C697F2D328B}"/>
              </a:ext>
            </a:extLst>
          </p:cNvPr>
          <p:cNvSpPr txBox="1"/>
          <p:nvPr/>
        </p:nvSpPr>
        <p:spPr>
          <a:xfrm rot="20891098">
            <a:off x="1896894" y="2248584"/>
            <a:ext cx="5172285" cy="646331"/>
          </a:xfrm>
          <a:prstGeom prst="rect">
            <a:avLst/>
          </a:prstGeom>
          <a:noFill/>
        </p:spPr>
        <p:txBody>
          <a:bodyPr wrap="square" rtlCol="0">
            <a:spAutoFit/>
          </a:bodyPr>
          <a:lstStyle/>
          <a:p>
            <a:r>
              <a:rPr lang="en-US" sz="3600" dirty="0">
                <a:solidFill>
                  <a:srgbClr val="333399"/>
                </a:solidFill>
              </a:rPr>
              <a:t>Non-Max Suppression</a:t>
            </a:r>
          </a:p>
        </p:txBody>
      </p:sp>
    </p:spTree>
    <p:extLst>
      <p:ext uri="{BB962C8B-B14F-4D97-AF65-F5344CB8AC3E}">
        <p14:creationId xmlns:p14="http://schemas.microsoft.com/office/powerpoint/2010/main" val="1472265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ADB33-C218-8924-FAF6-E3F585666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300E3-7F7F-1E6D-AD66-FF351AAB6B37}"/>
              </a:ext>
            </a:extLst>
          </p:cNvPr>
          <p:cNvSpPr>
            <a:spLocks noGrp="1"/>
          </p:cNvSpPr>
          <p:nvPr>
            <p:ph type="title"/>
          </p:nvPr>
        </p:nvSpPr>
        <p:spPr/>
        <p:txBody>
          <a:bodyPr/>
          <a:lstStyle/>
          <a:p>
            <a:r>
              <a:rPr lang="en-US" dirty="0"/>
              <a:t>Reason for Non-Max Suppression</a:t>
            </a:r>
          </a:p>
        </p:txBody>
      </p:sp>
      <p:sp>
        <p:nvSpPr>
          <p:cNvPr id="3" name="Content Placeholder 2">
            <a:extLst>
              <a:ext uri="{FF2B5EF4-FFF2-40B4-BE49-F238E27FC236}">
                <a16:creationId xmlns:a16="http://schemas.microsoft.com/office/drawing/2014/main" id="{1F54CF86-FC81-4003-099D-0177511CEE24}"/>
              </a:ext>
            </a:extLst>
          </p:cNvPr>
          <p:cNvSpPr>
            <a:spLocks noGrp="1"/>
          </p:cNvSpPr>
          <p:nvPr>
            <p:ph idx="1"/>
          </p:nvPr>
        </p:nvSpPr>
        <p:spPr>
          <a:xfrm>
            <a:off x="38100" y="843557"/>
            <a:ext cx="9105900" cy="3456385"/>
          </a:xfrm>
        </p:spPr>
        <p:txBody>
          <a:bodyPr/>
          <a:lstStyle/>
          <a:p>
            <a:r>
              <a:rPr lang="en-US" sz="1800" dirty="0"/>
              <a:t>Typical Object detection pipeline has one component for generating proposals for classification. </a:t>
            </a:r>
          </a:p>
          <a:p>
            <a:r>
              <a:rPr lang="en-US" sz="1800" dirty="0"/>
              <a:t>Proposals are nothing but the candidate regions for the object of interest. </a:t>
            </a:r>
          </a:p>
          <a:p>
            <a:r>
              <a:rPr lang="en-US" sz="1800" dirty="0"/>
              <a:t>Most of the approaches employ a sliding window over the feature map and assigns foreground/background scores depending on the features computed in that window. </a:t>
            </a:r>
          </a:p>
          <a:p>
            <a:r>
              <a:rPr lang="en-US" sz="1800" dirty="0"/>
              <a:t>The neighborhood windows have similar scores to some extent and are considered as candidate regions. </a:t>
            </a:r>
          </a:p>
          <a:p>
            <a:r>
              <a:rPr lang="en-US" sz="1800" dirty="0"/>
              <a:t>This leads to hundreds of proposals. </a:t>
            </a:r>
          </a:p>
          <a:p>
            <a:r>
              <a:rPr lang="en-US" sz="1800" dirty="0"/>
              <a:t>As the proposal generation method should have high recall, we keep loose constraints in this stage. </a:t>
            </a:r>
          </a:p>
          <a:p>
            <a:r>
              <a:rPr lang="en-US" sz="1800" dirty="0"/>
              <a:t>However processing these many proposals all through the classification network is cumbersome. </a:t>
            </a:r>
          </a:p>
          <a:p>
            <a:r>
              <a:rPr lang="en-US" sz="1800" dirty="0"/>
              <a:t>This leads to a technique which filters the proposals based on some criteria ( which we will see soon) called </a:t>
            </a:r>
            <a:r>
              <a:rPr lang="en-US" sz="1800" b="1" i="1" dirty="0"/>
              <a:t>Non-Maximum Suppression</a:t>
            </a:r>
            <a:r>
              <a:rPr lang="en-US" sz="1800" dirty="0"/>
              <a:t>.</a:t>
            </a:r>
          </a:p>
        </p:txBody>
      </p:sp>
    </p:spTree>
    <p:extLst>
      <p:ext uri="{BB962C8B-B14F-4D97-AF65-F5344CB8AC3E}">
        <p14:creationId xmlns:p14="http://schemas.microsoft.com/office/powerpoint/2010/main" val="4231617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CABF-FBD0-2BA4-9CDB-776D7B9D2540}"/>
              </a:ext>
            </a:extLst>
          </p:cNvPr>
          <p:cNvSpPr>
            <a:spLocks noGrp="1"/>
          </p:cNvSpPr>
          <p:nvPr>
            <p:ph type="title"/>
          </p:nvPr>
        </p:nvSpPr>
        <p:spPr/>
        <p:txBody>
          <a:bodyPr/>
          <a:lstStyle/>
          <a:p>
            <a:r>
              <a:rPr lang="en-US" dirty="0"/>
              <a:t>Non-Max Suppression</a:t>
            </a:r>
          </a:p>
        </p:txBody>
      </p:sp>
      <p:sp>
        <p:nvSpPr>
          <p:cNvPr id="3" name="Content Placeholder 2">
            <a:extLst>
              <a:ext uri="{FF2B5EF4-FFF2-40B4-BE49-F238E27FC236}">
                <a16:creationId xmlns:a16="http://schemas.microsoft.com/office/drawing/2014/main" id="{152475F6-DBCD-0F6D-EA70-EF9B815011FD}"/>
              </a:ext>
            </a:extLst>
          </p:cNvPr>
          <p:cNvSpPr>
            <a:spLocks noGrp="1"/>
          </p:cNvSpPr>
          <p:nvPr>
            <p:ph idx="1"/>
          </p:nvPr>
        </p:nvSpPr>
        <p:spPr>
          <a:xfrm>
            <a:off x="446089" y="776289"/>
            <a:ext cx="8164512" cy="881062"/>
          </a:xfrm>
        </p:spPr>
        <p:txBody>
          <a:bodyPr/>
          <a:lstStyle/>
          <a:p>
            <a:r>
              <a:rPr lang="en-US" sz="1800" dirty="0"/>
              <a:t>Non-maximum suppression (NMS) is a post-processing technique used in object detection to eliminate duplicate detections and select the most relevant detected objects. </a:t>
            </a:r>
          </a:p>
          <a:p>
            <a:r>
              <a:rPr lang="en-US" sz="1800" dirty="0"/>
              <a:t>This helps reduce false positives and the computational complexity of a detection algorithm.</a:t>
            </a:r>
          </a:p>
        </p:txBody>
      </p:sp>
      <p:grpSp>
        <p:nvGrpSpPr>
          <p:cNvPr id="12" name="Group 11">
            <a:extLst>
              <a:ext uri="{FF2B5EF4-FFF2-40B4-BE49-F238E27FC236}">
                <a16:creationId xmlns:a16="http://schemas.microsoft.com/office/drawing/2014/main" id="{B9507EE5-3097-5296-0F8F-16BF72737D1D}"/>
              </a:ext>
            </a:extLst>
          </p:cNvPr>
          <p:cNvGrpSpPr/>
          <p:nvPr/>
        </p:nvGrpSpPr>
        <p:grpSpPr>
          <a:xfrm>
            <a:off x="191221" y="2266950"/>
            <a:ext cx="8761555" cy="2438400"/>
            <a:chOff x="302429" y="2266950"/>
            <a:chExt cx="8761555" cy="2438400"/>
          </a:xfrm>
        </p:grpSpPr>
        <p:pic>
          <p:nvPicPr>
            <p:cNvPr id="5" name="Picture 4" descr="A comparison of a car&#10;&#10;Description automatically generated">
              <a:extLst>
                <a:ext uri="{FF2B5EF4-FFF2-40B4-BE49-F238E27FC236}">
                  <a16:creationId xmlns:a16="http://schemas.microsoft.com/office/drawing/2014/main" id="{B68A1DEC-9914-9776-67AC-E4866200EB5D}"/>
                </a:ext>
              </a:extLst>
            </p:cNvPr>
            <p:cNvPicPr>
              <a:picLocks noChangeAspect="1"/>
            </p:cNvPicPr>
            <p:nvPr/>
          </p:nvPicPr>
          <p:blipFill rotWithShape="1">
            <a:blip r:embed="rId2">
              <a:extLst>
                <a:ext uri="{28A0092B-C50C-407E-A947-70E740481C1C}">
                  <a14:useLocalDpi xmlns:a14="http://schemas.microsoft.com/office/drawing/2010/main" val="0"/>
                </a:ext>
              </a:extLst>
            </a:blip>
            <a:srcRect l="145" t="8348" r="58791" b="2612"/>
            <a:stretch/>
          </p:blipFill>
          <p:spPr>
            <a:xfrm>
              <a:off x="1607602" y="2266950"/>
              <a:ext cx="2438400" cy="2438400"/>
            </a:xfrm>
            <a:prstGeom prst="rect">
              <a:avLst/>
            </a:prstGeom>
          </p:spPr>
        </p:pic>
        <p:pic>
          <p:nvPicPr>
            <p:cNvPr id="7" name="Picture 6" descr="A comparison of a car&#10;&#10;Description automatically generated">
              <a:extLst>
                <a:ext uri="{FF2B5EF4-FFF2-40B4-BE49-F238E27FC236}">
                  <a16:creationId xmlns:a16="http://schemas.microsoft.com/office/drawing/2014/main" id="{A792C533-4BB0-1A56-60A7-8B4459FB317D}"/>
                </a:ext>
              </a:extLst>
            </p:cNvPr>
            <p:cNvPicPr>
              <a:picLocks noChangeAspect="1"/>
            </p:cNvPicPr>
            <p:nvPr/>
          </p:nvPicPr>
          <p:blipFill rotWithShape="1">
            <a:blip r:embed="rId2">
              <a:extLst>
                <a:ext uri="{28A0092B-C50C-407E-A947-70E740481C1C}">
                  <a14:useLocalDpi xmlns:a14="http://schemas.microsoft.com/office/drawing/2010/main" val="0"/>
                </a:ext>
              </a:extLst>
            </a:blip>
            <a:srcRect l="58937" t="10959" r="1191" b="2697"/>
            <a:stretch/>
          </p:blipFill>
          <p:spPr>
            <a:xfrm>
              <a:off x="5371159" y="2266950"/>
              <a:ext cx="2367668" cy="2364538"/>
            </a:xfrm>
            <a:prstGeom prst="rect">
              <a:avLst/>
            </a:prstGeom>
          </p:spPr>
        </p:pic>
        <p:sp>
          <p:nvSpPr>
            <p:cNvPr id="8" name="Arrow: Right 7">
              <a:extLst>
                <a:ext uri="{FF2B5EF4-FFF2-40B4-BE49-F238E27FC236}">
                  <a16:creationId xmlns:a16="http://schemas.microsoft.com/office/drawing/2014/main" id="{51029688-554B-6056-7DCC-98403F54AA0F}"/>
                </a:ext>
              </a:extLst>
            </p:cNvPr>
            <p:cNvSpPr/>
            <p:nvPr/>
          </p:nvSpPr>
          <p:spPr bwMode="auto">
            <a:xfrm>
              <a:off x="4287901" y="3221788"/>
              <a:ext cx="762000" cy="381000"/>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9" name="TextBox 8">
              <a:extLst>
                <a:ext uri="{FF2B5EF4-FFF2-40B4-BE49-F238E27FC236}">
                  <a16:creationId xmlns:a16="http://schemas.microsoft.com/office/drawing/2014/main" id="{CC589495-50E1-0D4A-C2A9-D76C170F265E}"/>
                </a:ext>
              </a:extLst>
            </p:cNvPr>
            <p:cNvSpPr txBox="1"/>
            <p:nvPr/>
          </p:nvSpPr>
          <p:spPr>
            <a:xfrm>
              <a:off x="4000500" y="2495550"/>
              <a:ext cx="1336803" cy="615553"/>
            </a:xfrm>
            <a:prstGeom prst="rect">
              <a:avLst/>
            </a:prstGeom>
            <a:noFill/>
          </p:spPr>
          <p:txBody>
            <a:bodyPr wrap="square" rtlCol="0">
              <a:spAutoFit/>
            </a:bodyPr>
            <a:lstStyle/>
            <a:p>
              <a:pPr algn="ctr"/>
              <a:r>
                <a:rPr lang="en-US" dirty="0"/>
                <a:t>Non-Max </a:t>
              </a:r>
              <a:r>
                <a:rPr lang="en-US" sz="1600" dirty="0"/>
                <a:t>Suppression</a:t>
              </a:r>
            </a:p>
          </p:txBody>
        </p:sp>
        <p:sp>
          <p:nvSpPr>
            <p:cNvPr id="10" name="TextBox 9">
              <a:extLst>
                <a:ext uri="{FF2B5EF4-FFF2-40B4-BE49-F238E27FC236}">
                  <a16:creationId xmlns:a16="http://schemas.microsoft.com/office/drawing/2014/main" id="{9F6909C3-29F0-9DDB-19AE-7F331FB2A0DE}"/>
                </a:ext>
              </a:extLst>
            </p:cNvPr>
            <p:cNvSpPr txBox="1"/>
            <p:nvPr/>
          </p:nvSpPr>
          <p:spPr>
            <a:xfrm>
              <a:off x="302429" y="2495550"/>
              <a:ext cx="1336803" cy="892552"/>
            </a:xfrm>
            <a:prstGeom prst="rect">
              <a:avLst/>
            </a:prstGeom>
            <a:noFill/>
          </p:spPr>
          <p:txBody>
            <a:bodyPr wrap="square" rtlCol="0">
              <a:spAutoFit/>
            </a:bodyPr>
            <a:lstStyle/>
            <a:p>
              <a:pPr algn="ctr"/>
              <a:r>
                <a:rPr lang="en-US" dirty="0"/>
                <a:t>Before Non-Max </a:t>
              </a:r>
              <a:r>
                <a:rPr lang="en-US" sz="1600" dirty="0"/>
                <a:t>Suppression</a:t>
              </a:r>
            </a:p>
          </p:txBody>
        </p:sp>
        <p:sp>
          <p:nvSpPr>
            <p:cNvPr id="11" name="TextBox 10">
              <a:extLst>
                <a:ext uri="{FF2B5EF4-FFF2-40B4-BE49-F238E27FC236}">
                  <a16:creationId xmlns:a16="http://schemas.microsoft.com/office/drawing/2014/main" id="{F8DB93D1-63EF-0134-13B6-E3B526CDDA27}"/>
                </a:ext>
              </a:extLst>
            </p:cNvPr>
            <p:cNvSpPr txBox="1"/>
            <p:nvPr/>
          </p:nvSpPr>
          <p:spPr>
            <a:xfrm>
              <a:off x="7698571" y="2495550"/>
              <a:ext cx="1365413" cy="892552"/>
            </a:xfrm>
            <a:prstGeom prst="rect">
              <a:avLst/>
            </a:prstGeom>
            <a:noFill/>
          </p:spPr>
          <p:txBody>
            <a:bodyPr wrap="square" rtlCol="0">
              <a:spAutoFit/>
            </a:bodyPr>
            <a:lstStyle/>
            <a:p>
              <a:pPr algn="ctr"/>
              <a:r>
                <a:rPr lang="en-US" dirty="0"/>
                <a:t>After </a:t>
              </a:r>
              <a:br>
                <a:rPr lang="en-US" dirty="0"/>
              </a:br>
              <a:r>
                <a:rPr lang="en-US" dirty="0"/>
                <a:t>Non-Max </a:t>
              </a:r>
              <a:r>
                <a:rPr lang="en-US" sz="1600" dirty="0"/>
                <a:t>Suppression</a:t>
              </a:r>
            </a:p>
          </p:txBody>
        </p:sp>
      </p:grpSp>
    </p:spTree>
    <p:extLst>
      <p:ext uri="{BB962C8B-B14F-4D97-AF65-F5344CB8AC3E}">
        <p14:creationId xmlns:p14="http://schemas.microsoft.com/office/powerpoint/2010/main" val="2458179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F3E87-3A2A-90CF-7454-D054744582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BE286-6AE8-404C-C168-05C0A458B76A}"/>
              </a:ext>
            </a:extLst>
          </p:cNvPr>
          <p:cNvSpPr>
            <a:spLocks noGrp="1"/>
          </p:cNvSpPr>
          <p:nvPr>
            <p:ph type="title"/>
          </p:nvPr>
        </p:nvSpPr>
        <p:spPr/>
        <p:txBody>
          <a:bodyPr/>
          <a:lstStyle/>
          <a:p>
            <a:r>
              <a:rPr lang="en-US" dirty="0"/>
              <a:t>Non-Max Suppression Algorithm</a:t>
            </a:r>
          </a:p>
        </p:txBody>
      </p:sp>
      <p:sp>
        <p:nvSpPr>
          <p:cNvPr id="3" name="Content Placeholder 2">
            <a:extLst>
              <a:ext uri="{FF2B5EF4-FFF2-40B4-BE49-F238E27FC236}">
                <a16:creationId xmlns:a16="http://schemas.microsoft.com/office/drawing/2014/main" id="{6A01FF40-33F2-E3D0-54EE-4C69695AD472}"/>
              </a:ext>
            </a:extLst>
          </p:cNvPr>
          <p:cNvSpPr>
            <a:spLocks noGrp="1"/>
          </p:cNvSpPr>
          <p:nvPr>
            <p:ph idx="1"/>
          </p:nvPr>
        </p:nvSpPr>
        <p:spPr>
          <a:xfrm>
            <a:off x="228600" y="843557"/>
            <a:ext cx="8763000" cy="3456385"/>
          </a:xfrm>
        </p:spPr>
        <p:txBody>
          <a:bodyPr/>
          <a:lstStyle/>
          <a:p>
            <a:pPr marL="0" indent="0">
              <a:buNone/>
            </a:pPr>
            <a:r>
              <a:rPr lang="en-US" sz="1800" b="1" dirty="0"/>
              <a:t>Input</a:t>
            </a:r>
            <a:r>
              <a:rPr lang="en-US" sz="1800" dirty="0"/>
              <a:t>: A list of Proposal boxes B, corresponding confidence scores S and overlap threshold N.</a:t>
            </a:r>
          </a:p>
          <a:p>
            <a:pPr marL="0" indent="0">
              <a:buNone/>
            </a:pPr>
            <a:r>
              <a:rPr lang="en-US" sz="1800" b="1" dirty="0"/>
              <a:t>Output</a:t>
            </a:r>
            <a:r>
              <a:rPr lang="en-US" sz="1800" dirty="0"/>
              <a:t>: A list of filtered proposals D.</a:t>
            </a:r>
          </a:p>
          <a:p>
            <a:pPr marL="0" indent="0">
              <a:buNone/>
            </a:pPr>
            <a:r>
              <a:rPr lang="en-US" sz="1800" b="1" dirty="0"/>
              <a:t>Algorithm</a:t>
            </a:r>
            <a:r>
              <a:rPr lang="en-US" sz="1800" dirty="0"/>
              <a:t>:</a:t>
            </a:r>
          </a:p>
          <a:p>
            <a:pPr marL="457200" indent="-457200">
              <a:buClr>
                <a:schemeClr val="tx1"/>
              </a:buClr>
              <a:buSzPct val="100000"/>
              <a:buFont typeface="+mj-lt"/>
              <a:buAutoNum type="arabicPeriod"/>
            </a:pPr>
            <a:r>
              <a:rPr lang="en-US" sz="1800" dirty="0"/>
              <a:t>Select the proposal with highest confidence score, remove it from B and add it to the final proposal list D. (Initially D is empty).</a:t>
            </a:r>
          </a:p>
          <a:p>
            <a:pPr marL="457200" indent="-457200">
              <a:buClr>
                <a:schemeClr val="tx1"/>
              </a:buClr>
              <a:buSzPct val="100000"/>
              <a:buFont typeface="+mj-lt"/>
              <a:buAutoNum type="arabicPeriod"/>
            </a:pPr>
            <a:r>
              <a:rPr lang="en-US" sz="1800" dirty="0"/>
              <a:t>Now compare this proposal with all the proposals — calculate the </a:t>
            </a:r>
            <a:r>
              <a:rPr lang="en-US" sz="1800" dirty="0" err="1"/>
              <a:t>IoU</a:t>
            </a:r>
            <a:r>
              <a:rPr lang="en-US" sz="1800" dirty="0"/>
              <a:t> (Intersection over Union) of this proposal with every other proposal. If the </a:t>
            </a:r>
            <a:r>
              <a:rPr lang="en-US" sz="1800" dirty="0" err="1"/>
              <a:t>IoU</a:t>
            </a:r>
            <a:r>
              <a:rPr lang="en-US" sz="1800" dirty="0"/>
              <a:t> is greater than the threshold T, remove that proposal from B.</a:t>
            </a:r>
          </a:p>
          <a:p>
            <a:pPr marL="457200" indent="-457200">
              <a:buClr>
                <a:schemeClr val="tx1"/>
              </a:buClr>
              <a:buSzPct val="100000"/>
              <a:buFont typeface="+mj-lt"/>
              <a:buAutoNum type="arabicPeriod"/>
            </a:pPr>
            <a:r>
              <a:rPr lang="en-US" sz="1800" dirty="0"/>
              <a:t>Again, take the proposal with the highest confidence from the remaining proposals in B and remove it from B and add it to D.</a:t>
            </a:r>
          </a:p>
          <a:p>
            <a:pPr marL="457200" indent="-457200">
              <a:buClr>
                <a:schemeClr val="tx1"/>
              </a:buClr>
              <a:buSzPct val="100000"/>
              <a:buFont typeface="+mj-lt"/>
              <a:buAutoNum type="arabicPeriod"/>
            </a:pPr>
            <a:r>
              <a:rPr lang="en-US" sz="1800" dirty="0"/>
              <a:t>Once again calculate the </a:t>
            </a:r>
            <a:r>
              <a:rPr lang="en-US" sz="1800" dirty="0" err="1"/>
              <a:t>IoU</a:t>
            </a:r>
            <a:r>
              <a:rPr lang="en-US" sz="1800" dirty="0"/>
              <a:t> of this proposal with all the proposals in B and eliminate the boxes which have high </a:t>
            </a:r>
            <a:r>
              <a:rPr lang="en-US" sz="1800" dirty="0" err="1"/>
              <a:t>IoU</a:t>
            </a:r>
            <a:r>
              <a:rPr lang="en-US" sz="1800" dirty="0"/>
              <a:t> than threshold.</a:t>
            </a:r>
          </a:p>
          <a:p>
            <a:pPr marL="457200" indent="-457200">
              <a:buClr>
                <a:schemeClr val="tx1"/>
              </a:buClr>
              <a:buSzPct val="100000"/>
              <a:buFont typeface="+mj-lt"/>
              <a:buAutoNum type="arabicPeriod"/>
            </a:pPr>
            <a:r>
              <a:rPr lang="en-US" sz="1800" dirty="0"/>
              <a:t>This process is repeated until there are no more proposals left in B.</a:t>
            </a:r>
          </a:p>
          <a:p>
            <a:endParaRPr lang="en-US" sz="1800" dirty="0"/>
          </a:p>
        </p:txBody>
      </p:sp>
    </p:spTree>
    <p:extLst>
      <p:ext uri="{BB962C8B-B14F-4D97-AF65-F5344CB8AC3E}">
        <p14:creationId xmlns:p14="http://schemas.microsoft.com/office/powerpoint/2010/main" val="4214443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5F5A3-9172-FD7E-3D68-D9917F341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EB1448-6C33-1BBA-EFA0-E7B9E5848832}"/>
              </a:ext>
            </a:extLst>
          </p:cNvPr>
          <p:cNvSpPr>
            <a:spLocks noGrp="1"/>
          </p:cNvSpPr>
          <p:nvPr>
            <p:ph type="title"/>
          </p:nvPr>
        </p:nvSpPr>
        <p:spPr>
          <a:xfrm>
            <a:off x="152400" y="285750"/>
            <a:ext cx="8915401" cy="490538"/>
          </a:xfrm>
          <a:solidFill>
            <a:schemeClr val="bg1"/>
          </a:solidFill>
        </p:spPr>
        <p:txBody>
          <a:bodyPr/>
          <a:lstStyle/>
          <a:p>
            <a:pPr algn="r"/>
            <a:r>
              <a:rPr lang="en-US" dirty="0"/>
              <a:t>Non-Max Suppression Algorithm (as a While Loop)</a:t>
            </a:r>
          </a:p>
        </p:txBody>
      </p:sp>
      <p:sp>
        <p:nvSpPr>
          <p:cNvPr id="3" name="Content Placeholder 2">
            <a:extLst>
              <a:ext uri="{FF2B5EF4-FFF2-40B4-BE49-F238E27FC236}">
                <a16:creationId xmlns:a16="http://schemas.microsoft.com/office/drawing/2014/main" id="{18C95B25-FA92-9A9F-D5A2-0C5A55FFCA66}"/>
              </a:ext>
            </a:extLst>
          </p:cNvPr>
          <p:cNvSpPr>
            <a:spLocks noGrp="1"/>
          </p:cNvSpPr>
          <p:nvPr>
            <p:ph sz="half" idx="2"/>
          </p:nvPr>
        </p:nvSpPr>
        <p:spPr/>
        <p:txBody>
          <a:bodyPr/>
          <a:lstStyle/>
          <a:p>
            <a:pPr marL="0" indent="0">
              <a:buNone/>
            </a:pPr>
            <a:r>
              <a:rPr lang="en-US" sz="1800" b="1" dirty="0"/>
              <a:t>Input</a:t>
            </a:r>
            <a:r>
              <a:rPr lang="en-US" sz="1800" dirty="0"/>
              <a:t>: A list of Proposal boxes B, corresponding confidence scores S and overlap threshold N.</a:t>
            </a:r>
          </a:p>
          <a:p>
            <a:pPr marL="0" indent="0">
              <a:buNone/>
            </a:pPr>
            <a:r>
              <a:rPr lang="en-US" sz="1800" b="1" dirty="0"/>
              <a:t>Output</a:t>
            </a:r>
            <a:r>
              <a:rPr lang="en-US" sz="1800" dirty="0"/>
              <a:t>: A list of filtered proposals D.</a:t>
            </a:r>
          </a:p>
          <a:p>
            <a:pPr marL="0" indent="0">
              <a:buNone/>
            </a:pPr>
            <a:endParaRPr lang="en-US" sz="1800" dirty="0"/>
          </a:p>
          <a:p>
            <a:pPr marL="0" indent="0">
              <a:buNone/>
            </a:pPr>
            <a:r>
              <a:rPr lang="en-US" sz="1800" b="1" dirty="0"/>
              <a:t>Algorithm (begin)</a:t>
            </a:r>
            <a:r>
              <a:rPr lang="en-US" sz="1800" dirty="0"/>
              <a:t>:</a:t>
            </a:r>
          </a:p>
          <a:p>
            <a:pPr marL="0" indent="0">
              <a:buClr>
                <a:schemeClr val="tx1"/>
              </a:buClr>
              <a:buSzPct val="100000"/>
              <a:buNone/>
            </a:pPr>
            <a:r>
              <a:rPr lang="en-US" sz="1800" dirty="0"/>
              <a:t>Each output prediction is</a:t>
            </a:r>
          </a:p>
          <a:p>
            <a:pPr marL="0" indent="0">
              <a:buClr>
                <a:schemeClr val="tx1"/>
              </a:buClr>
              <a:buSzPct val="100000"/>
              <a:buNone/>
            </a:pPr>
            <a:endParaRPr lang="en-US" sz="1800" dirty="0"/>
          </a:p>
          <a:p>
            <a:pPr marL="0" indent="0">
              <a:buClr>
                <a:schemeClr val="tx1"/>
              </a:buClr>
              <a:buSzPct val="100000"/>
              <a:buNone/>
            </a:pPr>
            <a:endParaRPr lang="en-US" sz="1800" dirty="0"/>
          </a:p>
          <a:p>
            <a:endParaRPr lang="en-US" sz="1800" dirty="0"/>
          </a:p>
        </p:txBody>
      </p:sp>
      <p:sp>
        <p:nvSpPr>
          <p:cNvPr id="10" name="Content Placeholder 9">
            <a:extLst>
              <a:ext uri="{FF2B5EF4-FFF2-40B4-BE49-F238E27FC236}">
                <a16:creationId xmlns:a16="http://schemas.microsoft.com/office/drawing/2014/main" id="{7987EDD2-584B-14CB-2BB7-3BC2365BFAAF}"/>
              </a:ext>
            </a:extLst>
          </p:cNvPr>
          <p:cNvSpPr>
            <a:spLocks noGrp="1"/>
          </p:cNvSpPr>
          <p:nvPr>
            <p:ph sz="half" idx="10"/>
          </p:nvPr>
        </p:nvSpPr>
        <p:spPr>
          <a:xfrm>
            <a:off x="4724404" y="895350"/>
            <a:ext cx="4212724" cy="3632665"/>
          </a:xfrm>
        </p:spPr>
        <p:txBody>
          <a:bodyPr/>
          <a:lstStyle/>
          <a:p>
            <a:pPr marL="0" indent="0">
              <a:buClr>
                <a:schemeClr val="tx1"/>
              </a:buClr>
              <a:buSzPct val="100000"/>
              <a:buNone/>
            </a:pPr>
            <a:r>
              <a:rPr lang="en-US" sz="1800" b="1" dirty="0"/>
              <a:t>Algorithm (continue: while loop)</a:t>
            </a:r>
            <a:r>
              <a:rPr lang="en-US" sz="1800" dirty="0"/>
              <a:t>:</a:t>
            </a:r>
          </a:p>
          <a:p>
            <a:pPr marL="0" indent="0">
              <a:buClr>
                <a:schemeClr val="tx1"/>
              </a:buClr>
              <a:buSzPct val="100000"/>
              <a:buNone/>
            </a:pPr>
            <a:r>
              <a:rPr lang="en-US" sz="1800" dirty="0"/>
              <a:t>While there are any </a:t>
            </a:r>
            <a:r>
              <a:rPr lang="en-US" sz="1800" dirty="0" err="1"/>
              <a:t>redmaining</a:t>
            </a:r>
            <a:r>
              <a:rPr lang="en-US" sz="1800" dirty="0"/>
              <a:t> boxes</a:t>
            </a:r>
          </a:p>
          <a:p>
            <a:pPr marL="457200" indent="-457200">
              <a:buClr>
                <a:schemeClr val="tx1"/>
              </a:buClr>
              <a:buSzPct val="100000"/>
              <a:buFont typeface="+mj-lt"/>
              <a:buAutoNum type="arabicPeriod"/>
            </a:pPr>
            <a:r>
              <a:rPr lang="en-US" sz="1800" dirty="0"/>
              <a:t>Select the proposal with highest confidence score, remove it from B and add it to the final proposal list D. (Initially D is empty).</a:t>
            </a:r>
          </a:p>
          <a:p>
            <a:pPr marL="457200" indent="-457200">
              <a:buClr>
                <a:schemeClr val="tx1"/>
              </a:buClr>
              <a:buSzPct val="100000"/>
              <a:buFont typeface="+mj-lt"/>
              <a:buAutoNum type="arabicPeriod"/>
            </a:pPr>
            <a:r>
              <a:rPr lang="en-US" sz="1800" dirty="0"/>
              <a:t>Now compare this proposal with all the proposals — calculate the </a:t>
            </a:r>
            <a:r>
              <a:rPr lang="en-US" sz="1800" dirty="0" err="1"/>
              <a:t>IoU</a:t>
            </a:r>
            <a:r>
              <a:rPr lang="en-US" sz="1800" dirty="0"/>
              <a:t> (Intersection over Union) of this proposal with every other proposal. If the </a:t>
            </a:r>
            <a:r>
              <a:rPr lang="en-US" sz="1800" dirty="0" err="1"/>
              <a:t>IoU</a:t>
            </a:r>
            <a:r>
              <a:rPr lang="en-US" sz="1800" dirty="0"/>
              <a:t> is greater than the threshold T, remove that proposal from B.</a:t>
            </a:r>
          </a:p>
          <a:p>
            <a:endParaRPr lang="en-US" sz="1800" dirty="0"/>
          </a:p>
        </p:txBody>
      </p:sp>
      <p:grpSp>
        <p:nvGrpSpPr>
          <p:cNvPr id="7" name="Group 6">
            <a:extLst>
              <a:ext uri="{FF2B5EF4-FFF2-40B4-BE49-F238E27FC236}">
                <a16:creationId xmlns:a16="http://schemas.microsoft.com/office/drawing/2014/main" id="{50239453-8DB0-DE7D-2BDF-45B673A76A49}"/>
              </a:ext>
            </a:extLst>
          </p:cNvPr>
          <p:cNvGrpSpPr/>
          <p:nvPr/>
        </p:nvGrpSpPr>
        <p:grpSpPr>
          <a:xfrm>
            <a:off x="3200400" y="2343150"/>
            <a:ext cx="768970" cy="2656163"/>
            <a:chOff x="4803289" y="818112"/>
            <a:chExt cx="768970" cy="2462213"/>
          </a:xfrm>
        </p:grpSpPr>
        <p:sp>
          <p:nvSpPr>
            <p:cNvPr id="8" name="TextBox 7">
              <a:extLst>
                <a:ext uri="{FF2B5EF4-FFF2-40B4-BE49-F238E27FC236}">
                  <a16:creationId xmlns:a16="http://schemas.microsoft.com/office/drawing/2014/main" id="{EC709785-BEB0-6AA2-9DE6-F4AC334D9B22}"/>
                </a:ext>
              </a:extLst>
            </p:cNvPr>
            <p:cNvSpPr txBox="1"/>
            <p:nvPr/>
          </p:nvSpPr>
          <p:spPr>
            <a:xfrm>
              <a:off x="4887736" y="818112"/>
              <a:ext cx="684523" cy="2462213"/>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Pc</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c2</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c3</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cN</a:t>
              </a:r>
              <a:endParaRPr lang="en-US" sz="1600" b="0" dirty="0">
                <a:solidFill>
                  <a:schemeClr val="tx1"/>
                </a:solidFill>
              </a:endParaRPr>
            </a:p>
          </p:txBody>
        </p:sp>
        <p:sp>
          <p:nvSpPr>
            <p:cNvPr id="9" name="Double Bracket 8">
              <a:extLst>
                <a:ext uri="{FF2B5EF4-FFF2-40B4-BE49-F238E27FC236}">
                  <a16:creationId xmlns:a16="http://schemas.microsoft.com/office/drawing/2014/main" id="{E41AAAFD-976D-5B9A-9E11-E144741C3E8D}"/>
                </a:ext>
              </a:extLst>
            </p:cNvPr>
            <p:cNvSpPr/>
            <p:nvPr/>
          </p:nvSpPr>
          <p:spPr bwMode="auto">
            <a:xfrm>
              <a:off x="4803289" y="818112"/>
              <a:ext cx="768970" cy="2268572"/>
            </a:xfrm>
            <a:prstGeom prst="bracketPair">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cxnSp>
        <p:nvCxnSpPr>
          <p:cNvPr id="12" name="Straight Connector 11">
            <a:extLst>
              <a:ext uri="{FF2B5EF4-FFF2-40B4-BE49-F238E27FC236}">
                <a16:creationId xmlns:a16="http://schemas.microsoft.com/office/drawing/2014/main" id="{D8319231-5752-5FE3-507E-950CB28D8F6C}"/>
              </a:ext>
            </a:extLst>
          </p:cNvPr>
          <p:cNvCxnSpPr/>
          <p:nvPr/>
        </p:nvCxnSpPr>
        <p:spPr bwMode="auto">
          <a:xfrm>
            <a:off x="4419599" y="870415"/>
            <a:ext cx="0" cy="3834936"/>
          </a:xfrm>
          <a:prstGeom prst="line">
            <a:avLst/>
          </a:prstGeom>
          <a:solidFill>
            <a:schemeClr val="accent1"/>
          </a:solidFill>
          <a:ln w="38100" cap="flat" cmpd="dbl"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8624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F2C5C-DFDF-072E-BDFB-CF322D1FB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66F83-1282-2599-2E5B-F7558E36945F}"/>
              </a:ext>
            </a:extLst>
          </p:cNvPr>
          <p:cNvSpPr>
            <a:spLocks noGrp="1"/>
          </p:cNvSpPr>
          <p:nvPr>
            <p:ph type="title"/>
          </p:nvPr>
        </p:nvSpPr>
        <p:spPr>
          <a:xfrm>
            <a:off x="1143000" y="285750"/>
            <a:ext cx="7902573" cy="490538"/>
          </a:xfrm>
        </p:spPr>
        <p:txBody>
          <a:bodyPr/>
          <a:lstStyle/>
          <a:p>
            <a:r>
              <a:rPr lang="en-US" dirty="0"/>
              <a:t>Outputting the Non-Max Suppressed Outputs</a:t>
            </a:r>
          </a:p>
        </p:txBody>
      </p:sp>
      <p:sp>
        <p:nvSpPr>
          <p:cNvPr id="3" name="Content Placeholder 2">
            <a:extLst>
              <a:ext uri="{FF2B5EF4-FFF2-40B4-BE49-F238E27FC236}">
                <a16:creationId xmlns:a16="http://schemas.microsoft.com/office/drawing/2014/main" id="{974BA55B-B88E-22D4-BB6B-A2EBBC9D7267}"/>
              </a:ext>
            </a:extLst>
          </p:cNvPr>
          <p:cNvSpPr>
            <a:spLocks noGrp="1"/>
          </p:cNvSpPr>
          <p:nvPr>
            <p:ph idx="1"/>
          </p:nvPr>
        </p:nvSpPr>
        <p:spPr>
          <a:xfrm>
            <a:off x="4343400" y="1283463"/>
            <a:ext cx="4267198" cy="2845029"/>
          </a:xfrm>
        </p:spPr>
        <p:txBody>
          <a:bodyPr/>
          <a:lstStyle/>
          <a:p>
            <a:r>
              <a:rPr lang="en-US" dirty="0"/>
              <a:t>For each grid call, get 2 predicted bounding boxes.</a:t>
            </a:r>
          </a:p>
          <a:p>
            <a:r>
              <a:rPr lang="en-US" dirty="0"/>
              <a:t>Get rid of low probability predictions.</a:t>
            </a:r>
          </a:p>
          <a:p>
            <a:r>
              <a:rPr lang="en-US" dirty="0"/>
              <a:t>For each class (pedestrian, car, motorcycle, …) use non-max suppression to generate final predictions.</a:t>
            </a:r>
          </a:p>
        </p:txBody>
      </p:sp>
      <p:pic>
        <p:nvPicPr>
          <p:cNvPr id="4" name="Picture 3" descr="A person walking in a parking lot&#10;&#10;Description automatically generated with medium confidence">
            <a:extLst>
              <a:ext uri="{FF2B5EF4-FFF2-40B4-BE49-F238E27FC236}">
                <a16:creationId xmlns:a16="http://schemas.microsoft.com/office/drawing/2014/main" id="{BBDCB148-8BCD-DEDF-69A8-D4E0E64BE034}"/>
              </a:ext>
            </a:extLst>
          </p:cNvPr>
          <p:cNvPicPr>
            <a:picLocks noChangeAspect="1"/>
          </p:cNvPicPr>
          <p:nvPr/>
        </p:nvPicPr>
        <p:blipFill rotWithShape="1">
          <a:blip r:embed="rId2"/>
          <a:srcRect l="3846" t="27204" r="70513" b="27204"/>
          <a:stretch/>
        </p:blipFill>
        <p:spPr>
          <a:xfrm>
            <a:off x="762000" y="1283463"/>
            <a:ext cx="3086100" cy="3086100"/>
          </a:xfrm>
          <a:prstGeom prst="rect">
            <a:avLst/>
          </a:prstGeom>
        </p:spPr>
      </p:pic>
    </p:spTree>
    <p:extLst>
      <p:ext uri="{BB962C8B-B14F-4D97-AF65-F5344CB8AC3E}">
        <p14:creationId xmlns:p14="http://schemas.microsoft.com/office/powerpoint/2010/main" val="521268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B8CA4-E27F-A7A8-61E3-5BD5855693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08AB4A-C421-BE2E-1913-76026A450F92}"/>
              </a:ext>
            </a:extLst>
          </p:cNvPr>
          <p:cNvSpPr>
            <a:spLocks noGrp="1"/>
          </p:cNvSpPr>
          <p:nvPr>
            <p:ph type="ctrTitle"/>
          </p:nvPr>
        </p:nvSpPr>
        <p:spPr>
          <a:xfrm>
            <a:off x="1447800" y="3714750"/>
            <a:ext cx="6438900" cy="533400"/>
          </a:xfrm>
        </p:spPr>
        <p:txBody>
          <a:bodyPr/>
          <a:lstStyle/>
          <a:p>
            <a:pPr marL="2520950" indent="-2520950"/>
            <a:r>
              <a:rPr lang="en-US" dirty="0"/>
              <a:t>Chapter 16 – Object Localization and Detection</a:t>
            </a:r>
          </a:p>
        </p:txBody>
      </p:sp>
    </p:spTree>
    <p:extLst>
      <p:ext uri="{BB962C8B-B14F-4D97-AF65-F5344CB8AC3E}">
        <p14:creationId xmlns:p14="http://schemas.microsoft.com/office/powerpoint/2010/main" val="217139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3220B-2BF3-7C0C-A294-95C732BF49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A685E-CC99-CAA1-C4E0-C35BCF022C95}"/>
              </a:ext>
            </a:extLst>
          </p:cNvPr>
          <p:cNvSpPr>
            <a:spLocks noGrp="1"/>
          </p:cNvSpPr>
          <p:nvPr>
            <p:ph type="title"/>
          </p:nvPr>
        </p:nvSpPr>
        <p:spPr/>
        <p:txBody>
          <a:bodyPr/>
          <a:lstStyle/>
          <a:p>
            <a:r>
              <a:rPr lang="en-US" dirty="0"/>
              <a:t>Object Classification</a:t>
            </a:r>
          </a:p>
        </p:txBody>
      </p:sp>
      <p:sp>
        <p:nvSpPr>
          <p:cNvPr id="3" name="Content Placeholder 2">
            <a:extLst>
              <a:ext uri="{FF2B5EF4-FFF2-40B4-BE49-F238E27FC236}">
                <a16:creationId xmlns:a16="http://schemas.microsoft.com/office/drawing/2014/main" id="{D7932CB8-7F05-18F2-B0BB-4344795C9288}"/>
              </a:ext>
            </a:extLst>
          </p:cNvPr>
          <p:cNvSpPr>
            <a:spLocks noGrp="1"/>
          </p:cNvSpPr>
          <p:nvPr>
            <p:ph idx="1"/>
          </p:nvPr>
        </p:nvSpPr>
        <p:spPr>
          <a:xfrm>
            <a:off x="201930" y="1047750"/>
            <a:ext cx="8499475" cy="1930629"/>
          </a:xfrm>
        </p:spPr>
        <p:txBody>
          <a:bodyPr/>
          <a:lstStyle/>
          <a:p>
            <a:r>
              <a:rPr lang="en-US" dirty="0"/>
              <a:t>The goal of </a:t>
            </a:r>
            <a:r>
              <a:rPr lang="en-US" b="1" i="1" dirty="0"/>
              <a:t>object classification </a:t>
            </a:r>
            <a:r>
              <a:rPr lang="en-US" dirty="0"/>
              <a:t>is to determine the class of each feature, such as a building. </a:t>
            </a:r>
          </a:p>
          <a:p>
            <a:r>
              <a:rPr lang="en-US" dirty="0"/>
              <a:t>For example, you can use it to determine</a:t>
            </a:r>
          </a:p>
          <a:p>
            <a:pPr lvl="1"/>
            <a:r>
              <a:rPr lang="en-US" dirty="0"/>
              <a:t>if an object is a car</a:t>
            </a:r>
          </a:p>
          <a:p>
            <a:pPr lvl="1"/>
            <a:r>
              <a:rPr lang="en-US" dirty="0"/>
              <a:t>If an object is a pedestrian</a:t>
            </a:r>
          </a:p>
          <a:p>
            <a:pPr lvl="1"/>
            <a:r>
              <a:rPr lang="en-US" dirty="0"/>
              <a:t>if an object is a cat or a dog</a:t>
            </a:r>
          </a:p>
          <a:p>
            <a:pPr lvl="1"/>
            <a:r>
              <a:rPr lang="en-US" dirty="0"/>
              <a:t>and many other tasks</a:t>
            </a:r>
          </a:p>
          <a:p>
            <a:endParaRPr lang="en-US" dirty="0"/>
          </a:p>
        </p:txBody>
      </p:sp>
      <p:grpSp>
        <p:nvGrpSpPr>
          <p:cNvPr id="8" name="Group 7">
            <a:extLst>
              <a:ext uri="{FF2B5EF4-FFF2-40B4-BE49-F238E27FC236}">
                <a16:creationId xmlns:a16="http://schemas.microsoft.com/office/drawing/2014/main" id="{64568F2C-4ABD-494F-47C9-2AE0E1B22B68}"/>
              </a:ext>
            </a:extLst>
          </p:cNvPr>
          <p:cNvGrpSpPr/>
          <p:nvPr/>
        </p:nvGrpSpPr>
        <p:grpSpPr>
          <a:xfrm>
            <a:off x="4081946" y="2419350"/>
            <a:ext cx="4852504" cy="2371724"/>
            <a:chOff x="4081946" y="2419350"/>
            <a:chExt cx="4852504" cy="2371724"/>
          </a:xfrm>
        </p:grpSpPr>
        <p:pic>
          <p:nvPicPr>
            <p:cNvPr id="11" name="Picture 10" descr="A person crossing a street&#10;&#10;Description automatically generated">
              <a:extLst>
                <a:ext uri="{FF2B5EF4-FFF2-40B4-BE49-F238E27FC236}">
                  <a16:creationId xmlns:a16="http://schemas.microsoft.com/office/drawing/2014/main" id="{3DB06414-F0C6-6472-38D0-B0DBE05A5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946" y="2419350"/>
              <a:ext cx="4852504" cy="2365973"/>
            </a:xfrm>
            <a:prstGeom prst="rect">
              <a:avLst/>
            </a:prstGeom>
            <a:ln>
              <a:solidFill>
                <a:srgbClr val="00B050"/>
              </a:solidFill>
            </a:ln>
          </p:spPr>
        </p:pic>
        <p:sp>
          <p:nvSpPr>
            <p:cNvPr id="12" name="Rectangle 11">
              <a:extLst>
                <a:ext uri="{FF2B5EF4-FFF2-40B4-BE49-F238E27FC236}">
                  <a16:creationId xmlns:a16="http://schemas.microsoft.com/office/drawing/2014/main" id="{29A25B3D-3A10-BEAA-05AE-BA823B03CB2A}"/>
                </a:ext>
              </a:extLst>
            </p:cNvPr>
            <p:cNvSpPr/>
            <p:nvPr/>
          </p:nvSpPr>
          <p:spPr bwMode="auto">
            <a:xfrm>
              <a:off x="4152900" y="2800350"/>
              <a:ext cx="1181100" cy="881062"/>
            </a:xfrm>
            <a:prstGeom prst="rect">
              <a:avLst/>
            </a:prstGeom>
            <a:noFill/>
            <a:ln w="254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3" name="Rectangle 12">
              <a:extLst>
                <a:ext uri="{FF2B5EF4-FFF2-40B4-BE49-F238E27FC236}">
                  <a16:creationId xmlns:a16="http://schemas.microsoft.com/office/drawing/2014/main" id="{12626E2B-E25A-1ACF-25A8-7EB1DC53D97D}"/>
                </a:ext>
              </a:extLst>
            </p:cNvPr>
            <p:cNvSpPr/>
            <p:nvPr/>
          </p:nvSpPr>
          <p:spPr bwMode="auto">
            <a:xfrm>
              <a:off x="5638800" y="2721274"/>
              <a:ext cx="1371600" cy="881062"/>
            </a:xfrm>
            <a:prstGeom prst="rect">
              <a:avLst/>
            </a:prstGeom>
            <a:noFill/>
            <a:ln w="254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4" name="Rectangle 13">
              <a:extLst>
                <a:ext uri="{FF2B5EF4-FFF2-40B4-BE49-F238E27FC236}">
                  <a16:creationId xmlns:a16="http://schemas.microsoft.com/office/drawing/2014/main" id="{FD5BE743-C69B-8F35-1314-8F1F14D9446E}"/>
                </a:ext>
              </a:extLst>
            </p:cNvPr>
            <p:cNvSpPr/>
            <p:nvPr/>
          </p:nvSpPr>
          <p:spPr bwMode="auto">
            <a:xfrm>
              <a:off x="4914900" y="2647950"/>
              <a:ext cx="952500" cy="881062"/>
            </a:xfrm>
            <a:prstGeom prst="rect">
              <a:avLst/>
            </a:prstGeom>
            <a:noFill/>
            <a:ln w="254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5" name="Rectangle 14">
              <a:extLst>
                <a:ext uri="{FF2B5EF4-FFF2-40B4-BE49-F238E27FC236}">
                  <a16:creationId xmlns:a16="http://schemas.microsoft.com/office/drawing/2014/main" id="{65B9A044-52F1-9314-B76D-CE93BE5EB2F1}"/>
                </a:ext>
              </a:extLst>
            </p:cNvPr>
            <p:cNvSpPr/>
            <p:nvPr/>
          </p:nvSpPr>
          <p:spPr bwMode="auto">
            <a:xfrm>
              <a:off x="6987540" y="2495550"/>
              <a:ext cx="1013460" cy="2057400"/>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6" name="Rectangle 15">
              <a:extLst>
                <a:ext uri="{FF2B5EF4-FFF2-40B4-BE49-F238E27FC236}">
                  <a16:creationId xmlns:a16="http://schemas.microsoft.com/office/drawing/2014/main" id="{E457B32F-C004-0CBA-AD13-9C8AF95C322B}"/>
                </a:ext>
              </a:extLst>
            </p:cNvPr>
            <p:cNvSpPr/>
            <p:nvPr/>
          </p:nvSpPr>
          <p:spPr bwMode="auto">
            <a:xfrm>
              <a:off x="4089566" y="3754736"/>
              <a:ext cx="4844884" cy="1036338"/>
            </a:xfrm>
            <a:prstGeom prst="rect">
              <a:avLst/>
            </a:prstGeom>
            <a:noFill/>
            <a:ln w="254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9" name="TextBox 8">
            <a:extLst>
              <a:ext uri="{FF2B5EF4-FFF2-40B4-BE49-F238E27FC236}">
                <a16:creationId xmlns:a16="http://schemas.microsoft.com/office/drawing/2014/main" id="{C92143DC-ADF2-8E41-6A7A-5160EA67B627}"/>
              </a:ext>
            </a:extLst>
          </p:cNvPr>
          <p:cNvSpPr txBox="1"/>
          <p:nvPr/>
        </p:nvSpPr>
        <p:spPr>
          <a:xfrm>
            <a:off x="235918" y="3491862"/>
            <a:ext cx="3153243" cy="1200329"/>
          </a:xfrm>
          <a:prstGeom prst="rect">
            <a:avLst/>
          </a:prstGeom>
          <a:noFill/>
          <a:ln w="25400">
            <a:solidFill>
              <a:srgbClr val="FF0000"/>
            </a:solidFill>
          </a:ln>
        </p:spPr>
        <p:txBody>
          <a:bodyPr wrap="square" rtlCol="0">
            <a:spAutoFit/>
          </a:bodyPr>
          <a:lstStyle/>
          <a:p>
            <a:r>
              <a:rPr lang="en-US" dirty="0">
                <a:solidFill>
                  <a:srgbClr val="FF0000"/>
                </a:solidFill>
              </a:rPr>
              <a:t>The objects were classified:</a:t>
            </a:r>
          </a:p>
          <a:p>
            <a:r>
              <a:rPr lang="en-US" dirty="0">
                <a:solidFill>
                  <a:srgbClr val="FF0000"/>
                </a:solidFill>
              </a:rPr>
              <a:t>- </a:t>
            </a:r>
            <a:r>
              <a:rPr lang="en-US" dirty="0">
                <a:solidFill>
                  <a:srgbClr val="0070C0"/>
                </a:solidFill>
              </a:rPr>
              <a:t>car</a:t>
            </a:r>
          </a:p>
          <a:p>
            <a:r>
              <a:rPr lang="en-US" dirty="0">
                <a:solidFill>
                  <a:srgbClr val="FF0000"/>
                </a:solidFill>
              </a:rPr>
              <a:t>- pedestrian </a:t>
            </a:r>
          </a:p>
          <a:p>
            <a:r>
              <a:rPr lang="en-US" dirty="0">
                <a:solidFill>
                  <a:srgbClr val="FF0000"/>
                </a:solidFill>
              </a:rPr>
              <a:t>- </a:t>
            </a:r>
            <a:r>
              <a:rPr lang="en-US" dirty="0">
                <a:solidFill>
                  <a:srgbClr val="00B050"/>
                </a:solidFill>
              </a:rPr>
              <a:t>crosswalk</a:t>
            </a:r>
          </a:p>
        </p:txBody>
      </p:sp>
      <p:cxnSp>
        <p:nvCxnSpPr>
          <p:cNvPr id="10" name="Straight Arrow Connector 9">
            <a:extLst>
              <a:ext uri="{FF2B5EF4-FFF2-40B4-BE49-F238E27FC236}">
                <a16:creationId xmlns:a16="http://schemas.microsoft.com/office/drawing/2014/main" id="{9771D0F5-81FB-D7F7-DF0E-343B78613C89}"/>
              </a:ext>
            </a:extLst>
          </p:cNvPr>
          <p:cNvCxnSpPr/>
          <p:nvPr/>
        </p:nvCxnSpPr>
        <p:spPr bwMode="auto">
          <a:xfrm flipV="1">
            <a:off x="990600" y="3157156"/>
            <a:ext cx="3048000" cy="838330"/>
          </a:xfrm>
          <a:prstGeom prst="straightConnector1">
            <a:avLst/>
          </a:prstGeom>
          <a:solidFill>
            <a:schemeClr val="accent1"/>
          </a:solidFill>
          <a:ln w="3810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AB0E6D13-FE4C-0C79-4151-99CB4CD029C3}"/>
              </a:ext>
            </a:extLst>
          </p:cNvPr>
          <p:cNvCxnSpPr/>
          <p:nvPr/>
        </p:nvCxnSpPr>
        <p:spPr bwMode="auto">
          <a:xfrm flipV="1">
            <a:off x="990600" y="2968779"/>
            <a:ext cx="4465436" cy="1047339"/>
          </a:xfrm>
          <a:prstGeom prst="straightConnector1">
            <a:avLst/>
          </a:prstGeom>
          <a:solidFill>
            <a:schemeClr val="accent1"/>
          </a:solidFill>
          <a:ln w="3810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43975637-5228-B4F9-B7C9-97DB05018746}"/>
              </a:ext>
            </a:extLst>
          </p:cNvPr>
          <p:cNvCxnSpPr/>
          <p:nvPr/>
        </p:nvCxnSpPr>
        <p:spPr bwMode="auto">
          <a:xfrm flipV="1">
            <a:off x="990600" y="3280041"/>
            <a:ext cx="5181600" cy="736077"/>
          </a:xfrm>
          <a:prstGeom prst="straightConnector1">
            <a:avLst/>
          </a:prstGeom>
          <a:solidFill>
            <a:schemeClr val="accent1"/>
          </a:solidFill>
          <a:ln w="3810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B7B7F3B7-8963-959B-E91F-604CFC2A5752}"/>
              </a:ext>
            </a:extLst>
          </p:cNvPr>
          <p:cNvCxnSpPr>
            <a:cxnSpLocks/>
          </p:cNvCxnSpPr>
          <p:nvPr/>
        </p:nvCxnSpPr>
        <p:spPr bwMode="auto">
          <a:xfrm>
            <a:off x="1608364" y="4507596"/>
            <a:ext cx="2430236" cy="0"/>
          </a:xfrm>
          <a:prstGeom prst="straightConnector1">
            <a:avLst/>
          </a:prstGeom>
          <a:solidFill>
            <a:schemeClr val="accent1"/>
          </a:solidFill>
          <a:ln w="38100" cap="flat" cmpd="sng" algn="ctr">
            <a:solidFill>
              <a:srgbClr val="00B05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9AFE048F-1E8C-E2FB-81CB-33A9A5436E39}"/>
              </a:ext>
            </a:extLst>
          </p:cNvPr>
          <p:cNvCxnSpPr/>
          <p:nvPr/>
        </p:nvCxnSpPr>
        <p:spPr bwMode="auto">
          <a:xfrm flipV="1">
            <a:off x="1725671" y="3995486"/>
            <a:ext cx="5284729" cy="246356"/>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45132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70C45-A220-1685-08C3-D8F02A03E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B39D8-9C92-6BCE-89F0-D02481E983EA}"/>
              </a:ext>
            </a:extLst>
          </p:cNvPr>
          <p:cNvSpPr>
            <a:spLocks noGrp="1"/>
          </p:cNvSpPr>
          <p:nvPr>
            <p:ph type="title"/>
          </p:nvPr>
        </p:nvSpPr>
        <p:spPr>
          <a:xfrm>
            <a:off x="685800" y="285750"/>
            <a:ext cx="8382001" cy="490538"/>
          </a:xfrm>
        </p:spPr>
        <p:txBody>
          <a:bodyPr/>
          <a:lstStyle/>
          <a:p>
            <a:r>
              <a:rPr lang="en-US" dirty="0"/>
              <a:t>Object Detection</a:t>
            </a:r>
          </a:p>
        </p:txBody>
      </p:sp>
      <p:sp>
        <p:nvSpPr>
          <p:cNvPr id="3" name="Content Placeholder 2">
            <a:extLst>
              <a:ext uri="{FF2B5EF4-FFF2-40B4-BE49-F238E27FC236}">
                <a16:creationId xmlns:a16="http://schemas.microsoft.com/office/drawing/2014/main" id="{356A7EF8-CB60-91CD-F5C0-868B942A6D1D}"/>
              </a:ext>
            </a:extLst>
          </p:cNvPr>
          <p:cNvSpPr>
            <a:spLocks noGrp="1"/>
          </p:cNvSpPr>
          <p:nvPr>
            <p:ph idx="1"/>
          </p:nvPr>
        </p:nvSpPr>
        <p:spPr>
          <a:xfrm>
            <a:off x="434975" y="1098321"/>
            <a:ext cx="5661025" cy="940029"/>
          </a:xfrm>
        </p:spPr>
        <p:txBody>
          <a:bodyPr/>
          <a:lstStyle/>
          <a:p>
            <a:r>
              <a:rPr lang="en-US" b="1" i="1" dirty="0"/>
              <a:t>Object detection </a:t>
            </a:r>
            <a:r>
              <a:rPr lang="en-US" dirty="0"/>
              <a:t>task should identify that there is an object or are multiple objects in the image or video including their localization and classification.</a:t>
            </a:r>
          </a:p>
          <a:p>
            <a:endParaRPr lang="en-US" dirty="0"/>
          </a:p>
        </p:txBody>
      </p:sp>
      <p:grpSp>
        <p:nvGrpSpPr>
          <p:cNvPr id="22" name="Group 21">
            <a:extLst>
              <a:ext uri="{FF2B5EF4-FFF2-40B4-BE49-F238E27FC236}">
                <a16:creationId xmlns:a16="http://schemas.microsoft.com/office/drawing/2014/main" id="{8F644268-D7E8-AC17-B951-92E710AB0F45}"/>
              </a:ext>
            </a:extLst>
          </p:cNvPr>
          <p:cNvGrpSpPr/>
          <p:nvPr/>
        </p:nvGrpSpPr>
        <p:grpSpPr>
          <a:xfrm>
            <a:off x="492385" y="2419350"/>
            <a:ext cx="8442065" cy="2371724"/>
            <a:chOff x="492385" y="2419350"/>
            <a:chExt cx="8442065" cy="2371724"/>
          </a:xfrm>
        </p:grpSpPr>
        <p:grpSp>
          <p:nvGrpSpPr>
            <p:cNvPr id="21" name="Group 20">
              <a:extLst>
                <a:ext uri="{FF2B5EF4-FFF2-40B4-BE49-F238E27FC236}">
                  <a16:creationId xmlns:a16="http://schemas.microsoft.com/office/drawing/2014/main" id="{A2B3E548-4F78-6DFB-5C65-4200F23E6859}"/>
                </a:ext>
              </a:extLst>
            </p:cNvPr>
            <p:cNvGrpSpPr/>
            <p:nvPr/>
          </p:nvGrpSpPr>
          <p:grpSpPr>
            <a:xfrm>
              <a:off x="4081946" y="2419350"/>
              <a:ext cx="4852504" cy="2371724"/>
              <a:chOff x="4081946" y="2419350"/>
              <a:chExt cx="4852504" cy="2371724"/>
            </a:xfrm>
          </p:grpSpPr>
          <p:pic>
            <p:nvPicPr>
              <p:cNvPr id="8" name="Picture 7" descr="A person crossing a street&#10;&#10;Description automatically generated">
                <a:extLst>
                  <a:ext uri="{FF2B5EF4-FFF2-40B4-BE49-F238E27FC236}">
                    <a16:creationId xmlns:a16="http://schemas.microsoft.com/office/drawing/2014/main" id="{26167B3A-43F7-8789-E365-33A3055AC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946" y="2419350"/>
                <a:ext cx="4852504" cy="2365973"/>
              </a:xfrm>
              <a:prstGeom prst="rect">
                <a:avLst/>
              </a:prstGeom>
            </p:spPr>
          </p:pic>
          <p:sp>
            <p:nvSpPr>
              <p:cNvPr id="9" name="Rectangle 8">
                <a:extLst>
                  <a:ext uri="{FF2B5EF4-FFF2-40B4-BE49-F238E27FC236}">
                    <a16:creationId xmlns:a16="http://schemas.microsoft.com/office/drawing/2014/main" id="{4778D9C6-EB62-EBFC-53A9-F37AFA23C244}"/>
                  </a:ext>
                </a:extLst>
              </p:cNvPr>
              <p:cNvSpPr/>
              <p:nvPr/>
            </p:nvSpPr>
            <p:spPr bwMode="auto">
              <a:xfrm>
                <a:off x="4152900" y="2800350"/>
                <a:ext cx="1181100" cy="881062"/>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0" name="Rectangle 9">
                <a:extLst>
                  <a:ext uri="{FF2B5EF4-FFF2-40B4-BE49-F238E27FC236}">
                    <a16:creationId xmlns:a16="http://schemas.microsoft.com/office/drawing/2014/main" id="{122B9B98-83E5-1A61-A6AA-589190D6A9B3}"/>
                  </a:ext>
                </a:extLst>
              </p:cNvPr>
              <p:cNvSpPr/>
              <p:nvPr/>
            </p:nvSpPr>
            <p:spPr bwMode="auto">
              <a:xfrm>
                <a:off x="5638800" y="2721274"/>
                <a:ext cx="1371600" cy="881062"/>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69440488-6AAD-8B2B-E8A3-56E61794D1F4}"/>
                  </a:ext>
                </a:extLst>
              </p:cNvPr>
              <p:cNvSpPr/>
              <p:nvPr/>
            </p:nvSpPr>
            <p:spPr bwMode="auto">
              <a:xfrm>
                <a:off x="4914900" y="2647950"/>
                <a:ext cx="952500" cy="881062"/>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2" name="Rectangle 11">
                <a:extLst>
                  <a:ext uri="{FF2B5EF4-FFF2-40B4-BE49-F238E27FC236}">
                    <a16:creationId xmlns:a16="http://schemas.microsoft.com/office/drawing/2014/main" id="{621044C4-DA01-D647-9B6A-B6423DFC9787}"/>
                  </a:ext>
                </a:extLst>
              </p:cNvPr>
              <p:cNvSpPr/>
              <p:nvPr/>
            </p:nvSpPr>
            <p:spPr bwMode="auto">
              <a:xfrm>
                <a:off x="6987540" y="2495550"/>
                <a:ext cx="1013460" cy="2057400"/>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3" name="Rectangle 12">
                <a:extLst>
                  <a:ext uri="{FF2B5EF4-FFF2-40B4-BE49-F238E27FC236}">
                    <a16:creationId xmlns:a16="http://schemas.microsoft.com/office/drawing/2014/main" id="{9784182F-6F39-CEC7-A5B9-C617351797E5}"/>
                  </a:ext>
                </a:extLst>
              </p:cNvPr>
              <p:cNvSpPr/>
              <p:nvPr/>
            </p:nvSpPr>
            <p:spPr bwMode="auto">
              <a:xfrm>
                <a:off x="4089566" y="3754736"/>
                <a:ext cx="4844884" cy="1036338"/>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14" name="TextBox 13">
              <a:extLst>
                <a:ext uri="{FF2B5EF4-FFF2-40B4-BE49-F238E27FC236}">
                  <a16:creationId xmlns:a16="http://schemas.microsoft.com/office/drawing/2014/main" id="{C26F20ED-4F85-7E79-DFFF-12420B3438FB}"/>
                </a:ext>
              </a:extLst>
            </p:cNvPr>
            <p:cNvSpPr txBox="1"/>
            <p:nvPr/>
          </p:nvSpPr>
          <p:spPr>
            <a:xfrm>
              <a:off x="492385" y="2679006"/>
              <a:ext cx="2758439" cy="1477328"/>
            </a:xfrm>
            <a:prstGeom prst="rect">
              <a:avLst/>
            </a:prstGeom>
            <a:noFill/>
            <a:ln w="25400">
              <a:solidFill>
                <a:srgbClr val="FF0000"/>
              </a:solidFill>
            </a:ln>
          </p:spPr>
          <p:txBody>
            <a:bodyPr wrap="square" rtlCol="0">
              <a:spAutoFit/>
            </a:bodyPr>
            <a:lstStyle/>
            <a:p>
              <a:r>
                <a:rPr lang="en-US" dirty="0">
                  <a:solidFill>
                    <a:srgbClr val="FF0000"/>
                  </a:solidFill>
                </a:rPr>
                <a:t>A variety of different objects were detected in the image including their localization and classification.</a:t>
              </a:r>
            </a:p>
          </p:txBody>
        </p:sp>
        <p:cxnSp>
          <p:nvCxnSpPr>
            <p:cNvPr id="16" name="Straight Arrow Connector 15">
              <a:extLst>
                <a:ext uri="{FF2B5EF4-FFF2-40B4-BE49-F238E27FC236}">
                  <a16:creationId xmlns:a16="http://schemas.microsoft.com/office/drawing/2014/main" id="{2F36B3AF-6040-D188-B052-35991313866C}"/>
                </a:ext>
              </a:extLst>
            </p:cNvPr>
            <p:cNvCxnSpPr/>
            <p:nvPr/>
          </p:nvCxnSpPr>
          <p:spPr bwMode="auto">
            <a:xfrm>
              <a:off x="3347081" y="3140671"/>
              <a:ext cx="575129" cy="193079"/>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940420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3E1BA557-F0EF-6FC4-F782-0754798A4C8F}"/>
              </a:ext>
            </a:extLst>
          </p:cNvPr>
          <p:cNvSpPr>
            <a:spLocks noGrp="1"/>
          </p:cNvSpPr>
          <p:nvPr>
            <p:ph type="title"/>
          </p:nvPr>
        </p:nvSpPr>
        <p:spPr>
          <a:xfrm>
            <a:off x="685801" y="285750"/>
            <a:ext cx="8382000" cy="490538"/>
          </a:xfrm>
        </p:spPr>
        <p:txBody>
          <a:bodyPr/>
          <a:lstStyle/>
          <a:p>
            <a:r>
              <a:rPr lang="en-US" dirty="0"/>
              <a:t>Object Classification, Localization, and Detection</a:t>
            </a:r>
          </a:p>
        </p:txBody>
      </p:sp>
      <p:sp>
        <p:nvSpPr>
          <p:cNvPr id="17" name="TextBox 16">
            <a:extLst>
              <a:ext uri="{FF2B5EF4-FFF2-40B4-BE49-F238E27FC236}">
                <a16:creationId xmlns:a16="http://schemas.microsoft.com/office/drawing/2014/main" id="{CD09F7B6-2CE5-A64B-7262-80FF634E9B1D}"/>
              </a:ext>
            </a:extLst>
          </p:cNvPr>
          <p:cNvSpPr txBox="1"/>
          <p:nvPr/>
        </p:nvSpPr>
        <p:spPr>
          <a:xfrm>
            <a:off x="6028914" y="969032"/>
            <a:ext cx="2949007" cy="646331"/>
          </a:xfrm>
          <a:prstGeom prst="rect">
            <a:avLst/>
          </a:prstGeom>
          <a:noFill/>
        </p:spPr>
        <p:txBody>
          <a:bodyPr wrap="square" rtlCol="0">
            <a:spAutoFit/>
          </a:bodyPr>
          <a:lstStyle/>
          <a:p>
            <a:pPr algn="ctr"/>
            <a:r>
              <a:rPr lang="en-US" dirty="0"/>
              <a:t>Detection: </a:t>
            </a:r>
            <a:br>
              <a:rPr lang="en-US" dirty="0"/>
            </a:br>
            <a:r>
              <a:rPr lang="en-US" dirty="0"/>
              <a:t>localization + classification</a:t>
            </a:r>
          </a:p>
        </p:txBody>
      </p:sp>
      <p:sp>
        <p:nvSpPr>
          <p:cNvPr id="20" name="TextBox 19">
            <a:extLst>
              <a:ext uri="{FF2B5EF4-FFF2-40B4-BE49-F238E27FC236}">
                <a16:creationId xmlns:a16="http://schemas.microsoft.com/office/drawing/2014/main" id="{3C654FCE-EADB-2877-792C-8AB691B30B24}"/>
              </a:ext>
            </a:extLst>
          </p:cNvPr>
          <p:cNvSpPr txBox="1"/>
          <p:nvPr/>
        </p:nvSpPr>
        <p:spPr>
          <a:xfrm>
            <a:off x="6626914" y="4034042"/>
            <a:ext cx="2125821" cy="646331"/>
          </a:xfrm>
          <a:prstGeom prst="rect">
            <a:avLst/>
          </a:prstGeom>
          <a:noFill/>
        </p:spPr>
        <p:txBody>
          <a:bodyPr wrap="square" rtlCol="0">
            <a:spAutoFit/>
          </a:bodyPr>
          <a:lstStyle/>
          <a:p>
            <a:pPr algn="ctr"/>
            <a:r>
              <a:rPr lang="en-US" dirty="0"/>
              <a:t>Multiple objects are detected</a:t>
            </a:r>
          </a:p>
        </p:txBody>
      </p:sp>
      <p:sp>
        <p:nvSpPr>
          <p:cNvPr id="24" name="Left Brace 23">
            <a:extLst>
              <a:ext uri="{FF2B5EF4-FFF2-40B4-BE49-F238E27FC236}">
                <a16:creationId xmlns:a16="http://schemas.microsoft.com/office/drawing/2014/main" id="{8F646C71-DC9E-69EF-58FD-A316F51CC419}"/>
              </a:ext>
            </a:extLst>
          </p:cNvPr>
          <p:cNvSpPr/>
          <p:nvPr/>
        </p:nvSpPr>
        <p:spPr bwMode="auto">
          <a:xfrm rot="16200000">
            <a:off x="7442878" y="2542189"/>
            <a:ext cx="228600" cy="2774924"/>
          </a:xfrm>
          <a:prstGeom prst="leftBrace">
            <a:avLst>
              <a:gd name="adj1" fmla="val 23639"/>
              <a:gd name="adj2" fmla="val 51418"/>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nvGrpSpPr>
          <p:cNvPr id="76" name="Group 75">
            <a:extLst>
              <a:ext uri="{FF2B5EF4-FFF2-40B4-BE49-F238E27FC236}">
                <a16:creationId xmlns:a16="http://schemas.microsoft.com/office/drawing/2014/main" id="{A525DD89-6AD9-D3CA-35F4-F551D9ED1CD6}"/>
              </a:ext>
            </a:extLst>
          </p:cNvPr>
          <p:cNvGrpSpPr/>
          <p:nvPr/>
        </p:nvGrpSpPr>
        <p:grpSpPr>
          <a:xfrm>
            <a:off x="3129253" y="1047750"/>
            <a:ext cx="2866834" cy="3621443"/>
            <a:chOff x="6110308" y="1047750"/>
            <a:chExt cx="2866834" cy="3621443"/>
          </a:xfrm>
        </p:grpSpPr>
        <p:sp>
          <p:nvSpPr>
            <p:cNvPr id="14" name="TextBox 13">
              <a:extLst>
                <a:ext uri="{FF2B5EF4-FFF2-40B4-BE49-F238E27FC236}">
                  <a16:creationId xmlns:a16="http://schemas.microsoft.com/office/drawing/2014/main" id="{3B94920E-1BC2-CB0A-1CA8-4CE7C2170937}"/>
                </a:ext>
              </a:extLst>
            </p:cNvPr>
            <p:cNvSpPr txBox="1"/>
            <p:nvPr/>
          </p:nvSpPr>
          <p:spPr>
            <a:xfrm>
              <a:off x="6358889" y="1047750"/>
              <a:ext cx="2255521" cy="369332"/>
            </a:xfrm>
            <a:prstGeom prst="rect">
              <a:avLst/>
            </a:prstGeom>
            <a:noFill/>
          </p:spPr>
          <p:txBody>
            <a:bodyPr wrap="square" rtlCol="0">
              <a:spAutoFit/>
            </a:bodyPr>
            <a:lstStyle/>
            <a:p>
              <a:r>
                <a:rPr lang="en-US" dirty="0"/>
                <a:t>Object Classification</a:t>
              </a:r>
            </a:p>
          </p:txBody>
        </p:sp>
        <p:sp>
          <p:nvSpPr>
            <p:cNvPr id="18" name="TextBox 17">
              <a:extLst>
                <a:ext uri="{FF2B5EF4-FFF2-40B4-BE49-F238E27FC236}">
                  <a16:creationId xmlns:a16="http://schemas.microsoft.com/office/drawing/2014/main" id="{002CA9F6-106B-0001-F82D-AD008B8267BC}"/>
                </a:ext>
              </a:extLst>
            </p:cNvPr>
            <p:cNvSpPr txBox="1"/>
            <p:nvPr/>
          </p:nvSpPr>
          <p:spPr>
            <a:xfrm>
              <a:off x="6583680" y="3585442"/>
              <a:ext cx="847531" cy="369332"/>
            </a:xfrm>
            <a:prstGeom prst="rect">
              <a:avLst/>
            </a:prstGeom>
            <a:noFill/>
          </p:spPr>
          <p:txBody>
            <a:bodyPr wrap="square" rtlCol="0">
              <a:spAutoFit/>
            </a:bodyPr>
            <a:lstStyle/>
            <a:p>
              <a:pPr algn="ctr"/>
              <a:r>
                <a:rPr lang="en-US" dirty="0"/>
                <a:t>Car</a:t>
              </a:r>
            </a:p>
          </p:txBody>
        </p:sp>
        <p:sp>
          <p:nvSpPr>
            <p:cNvPr id="22" name="TextBox 21">
              <a:extLst>
                <a:ext uri="{FF2B5EF4-FFF2-40B4-BE49-F238E27FC236}">
                  <a16:creationId xmlns:a16="http://schemas.microsoft.com/office/drawing/2014/main" id="{41CD13BD-A19D-946D-0B8F-1927116DDC82}"/>
                </a:ext>
              </a:extLst>
            </p:cNvPr>
            <p:cNvSpPr txBox="1"/>
            <p:nvPr/>
          </p:nvSpPr>
          <p:spPr>
            <a:xfrm>
              <a:off x="6328489" y="4022862"/>
              <a:ext cx="2125821" cy="646331"/>
            </a:xfrm>
            <a:prstGeom prst="rect">
              <a:avLst/>
            </a:prstGeom>
            <a:noFill/>
          </p:spPr>
          <p:txBody>
            <a:bodyPr wrap="square" rtlCol="0">
              <a:spAutoFit/>
            </a:bodyPr>
            <a:lstStyle/>
            <a:p>
              <a:pPr algn="ctr"/>
              <a:r>
                <a:rPr lang="en-US" dirty="0"/>
                <a:t>Each object is classified</a:t>
              </a:r>
            </a:p>
          </p:txBody>
        </p:sp>
        <p:sp>
          <p:nvSpPr>
            <p:cNvPr id="37" name="TextBox 36">
              <a:extLst>
                <a:ext uri="{FF2B5EF4-FFF2-40B4-BE49-F238E27FC236}">
                  <a16:creationId xmlns:a16="http://schemas.microsoft.com/office/drawing/2014/main" id="{674DFDCC-AF89-8CEF-0FBC-0660161714C9}"/>
                </a:ext>
              </a:extLst>
            </p:cNvPr>
            <p:cNvSpPr txBox="1"/>
            <p:nvPr/>
          </p:nvSpPr>
          <p:spPr>
            <a:xfrm>
              <a:off x="7595357" y="3585442"/>
              <a:ext cx="609600" cy="369332"/>
            </a:xfrm>
            <a:prstGeom prst="rect">
              <a:avLst/>
            </a:prstGeom>
            <a:noFill/>
          </p:spPr>
          <p:txBody>
            <a:bodyPr wrap="square" rtlCol="0">
              <a:spAutoFit/>
            </a:bodyPr>
            <a:lstStyle/>
            <a:p>
              <a:pPr algn="ctr"/>
              <a:r>
                <a:rPr lang="en-US" dirty="0"/>
                <a:t>Car</a:t>
              </a:r>
            </a:p>
          </p:txBody>
        </p:sp>
        <p:grpSp>
          <p:nvGrpSpPr>
            <p:cNvPr id="51" name="Group 50">
              <a:extLst>
                <a:ext uri="{FF2B5EF4-FFF2-40B4-BE49-F238E27FC236}">
                  <a16:creationId xmlns:a16="http://schemas.microsoft.com/office/drawing/2014/main" id="{12C5DC2A-F54E-17E8-1153-0D91616F8083}"/>
                </a:ext>
              </a:extLst>
            </p:cNvPr>
            <p:cNvGrpSpPr/>
            <p:nvPr/>
          </p:nvGrpSpPr>
          <p:grpSpPr>
            <a:xfrm>
              <a:off x="6119641" y="1634997"/>
              <a:ext cx="2857501" cy="1693848"/>
              <a:chOff x="152399" y="1639900"/>
              <a:chExt cx="2857501" cy="1693848"/>
            </a:xfrm>
          </p:grpSpPr>
          <p:pic>
            <p:nvPicPr>
              <p:cNvPr id="52" name="Picture 51" descr="Cars on the road with trees&#10;&#10;Description automatically generated">
                <a:extLst>
                  <a:ext uri="{FF2B5EF4-FFF2-40B4-BE49-F238E27FC236}">
                    <a16:creationId xmlns:a16="http://schemas.microsoft.com/office/drawing/2014/main" id="{BBF61EDB-20A8-8090-3AE4-E7EDC1723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47823"/>
                <a:ext cx="2857500" cy="1685925"/>
              </a:xfrm>
              <a:prstGeom prst="rect">
                <a:avLst/>
              </a:prstGeom>
            </p:spPr>
          </p:pic>
          <p:sp>
            <p:nvSpPr>
              <p:cNvPr id="53" name="Rectangle 52">
                <a:extLst>
                  <a:ext uri="{FF2B5EF4-FFF2-40B4-BE49-F238E27FC236}">
                    <a16:creationId xmlns:a16="http://schemas.microsoft.com/office/drawing/2014/main" id="{6AA6E9BF-9E21-4A57-E143-4B4466025838}"/>
                  </a:ext>
                </a:extLst>
              </p:cNvPr>
              <p:cNvSpPr/>
              <p:nvPr/>
            </p:nvSpPr>
            <p:spPr bwMode="auto">
              <a:xfrm>
                <a:off x="1512182" y="2381832"/>
                <a:ext cx="685800" cy="647118"/>
              </a:xfrm>
              <a:prstGeom prst="rect">
                <a:avLst/>
              </a:prstGeom>
              <a:noFill/>
              <a:ln w="25400" cap="flat" cmpd="sng" algn="ctr">
                <a:solidFill>
                  <a:srgbClr val="00206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54" name="Rectangle 53">
                <a:extLst>
                  <a:ext uri="{FF2B5EF4-FFF2-40B4-BE49-F238E27FC236}">
                    <a16:creationId xmlns:a16="http://schemas.microsoft.com/office/drawing/2014/main" id="{15D9D06C-47F0-163E-35E8-DCB6DB5A2CD9}"/>
                  </a:ext>
                </a:extLst>
              </p:cNvPr>
              <p:cNvSpPr/>
              <p:nvPr/>
            </p:nvSpPr>
            <p:spPr bwMode="auto">
              <a:xfrm>
                <a:off x="818603" y="2437818"/>
                <a:ext cx="293917" cy="318893"/>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55" name="Rectangle 54">
                <a:extLst>
                  <a:ext uri="{FF2B5EF4-FFF2-40B4-BE49-F238E27FC236}">
                    <a16:creationId xmlns:a16="http://schemas.microsoft.com/office/drawing/2014/main" id="{8414E799-A7B4-6A75-620F-B4F9812F3E12}"/>
                  </a:ext>
                </a:extLst>
              </p:cNvPr>
              <p:cNvSpPr/>
              <p:nvPr/>
            </p:nvSpPr>
            <p:spPr bwMode="auto">
              <a:xfrm>
                <a:off x="152399" y="1639900"/>
                <a:ext cx="811918" cy="1160450"/>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56" name="Rectangle 55">
                <a:extLst>
                  <a:ext uri="{FF2B5EF4-FFF2-40B4-BE49-F238E27FC236}">
                    <a16:creationId xmlns:a16="http://schemas.microsoft.com/office/drawing/2014/main" id="{4785CB1A-93C4-DF32-B3DE-760A9E9F8EF8}"/>
                  </a:ext>
                </a:extLst>
              </p:cNvPr>
              <p:cNvSpPr/>
              <p:nvPr/>
            </p:nvSpPr>
            <p:spPr bwMode="auto">
              <a:xfrm>
                <a:off x="1828800" y="1647822"/>
                <a:ext cx="1177527" cy="1160449"/>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57" name="Rectangle 56">
                <a:extLst>
                  <a:ext uri="{FF2B5EF4-FFF2-40B4-BE49-F238E27FC236}">
                    <a16:creationId xmlns:a16="http://schemas.microsoft.com/office/drawing/2014/main" id="{4D4C2B1F-E272-FA68-D297-6CCB5F7B540E}"/>
                  </a:ext>
                </a:extLst>
              </p:cNvPr>
              <p:cNvSpPr/>
              <p:nvPr/>
            </p:nvSpPr>
            <p:spPr bwMode="auto">
              <a:xfrm>
                <a:off x="1093002" y="2228046"/>
                <a:ext cx="685721" cy="419904"/>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58" name="TextBox 57">
              <a:extLst>
                <a:ext uri="{FF2B5EF4-FFF2-40B4-BE49-F238E27FC236}">
                  <a16:creationId xmlns:a16="http://schemas.microsoft.com/office/drawing/2014/main" id="{48DB1350-CFCF-1265-91E0-36CF2F1725E8}"/>
                </a:ext>
              </a:extLst>
            </p:cNvPr>
            <p:cNvSpPr txBox="1"/>
            <p:nvPr/>
          </p:nvSpPr>
          <p:spPr>
            <a:xfrm>
              <a:off x="6110308" y="3304565"/>
              <a:ext cx="2866833" cy="369332"/>
            </a:xfrm>
            <a:prstGeom prst="rect">
              <a:avLst/>
            </a:prstGeom>
            <a:noFill/>
          </p:spPr>
          <p:txBody>
            <a:bodyPr wrap="square" rtlCol="0">
              <a:spAutoFit/>
            </a:bodyPr>
            <a:lstStyle/>
            <a:p>
              <a:r>
                <a:rPr lang="en-US" dirty="0"/>
                <a:t>Forest       </a:t>
              </a:r>
              <a:r>
                <a:rPr lang="en-US" dirty="0" err="1"/>
                <a:t>Forest</a:t>
              </a:r>
              <a:r>
                <a:rPr lang="en-US" dirty="0"/>
                <a:t>   </a:t>
              </a:r>
              <a:r>
                <a:rPr lang="en-US" dirty="0" err="1"/>
                <a:t>Forest</a:t>
              </a:r>
              <a:endParaRPr lang="en-US" dirty="0"/>
            </a:p>
          </p:txBody>
        </p:sp>
        <p:sp>
          <p:nvSpPr>
            <p:cNvPr id="69" name="Left Brace 68">
              <a:extLst>
                <a:ext uri="{FF2B5EF4-FFF2-40B4-BE49-F238E27FC236}">
                  <a16:creationId xmlns:a16="http://schemas.microsoft.com/office/drawing/2014/main" id="{FF731895-A97A-61F6-F1AF-8C055B68CFD7}"/>
                </a:ext>
              </a:extLst>
            </p:cNvPr>
            <p:cNvSpPr/>
            <p:nvPr/>
          </p:nvSpPr>
          <p:spPr bwMode="auto">
            <a:xfrm rot="16200000">
              <a:off x="7409212" y="2521100"/>
              <a:ext cx="228600" cy="2774924"/>
            </a:xfrm>
            <a:prstGeom prst="leftBrace">
              <a:avLst>
                <a:gd name="adj1" fmla="val 23639"/>
                <a:gd name="adj2" fmla="val 51418"/>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sp>
        <p:nvSpPr>
          <p:cNvPr id="16" name="TextBox 15">
            <a:extLst>
              <a:ext uri="{FF2B5EF4-FFF2-40B4-BE49-F238E27FC236}">
                <a16:creationId xmlns:a16="http://schemas.microsoft.com/office/drawing/2014/main" id="{B52A9AF5-42C4-576E-2782-7C0515CD1EF8}"/>
              </a:ext>
            </a:extLst>
          </p:cNvPr>
          <p:cNvSpPr txBox="1"/>
          <p:nvPr/>
        </p:nvSpPr>
        <p:spPr>
          <a:xfrm>
            <a:off x="818603" y="1074279"/>
            <a:ext cx="1877241" cy="369332"/>
          </a:xfrm>
          <a:prstGeom prst="rect">
            <a:avLst/>
          </a:prstGeom>
          <a:noFill/>
        </p:spPr>
        <p:txBody>
          <a:bodyPr wrap="square" rtlCol="0">
            <a:spAutoFit/>
          </a:bodyPr>
          <a:lstStyle/>
          <a:p>
            <a:r>
              <a:rPr lang="en-US" dirty="0"/>
              <a:t>Localization</a:t>
            </a:r>
          </a:p>
        </p:txBody>
      </p:sp>
      <p:sp>
        <p:nvSpPr>
          <p:cNvPr id="35" name="TextBox 34">
            <a:extLst>
              <a:ext uri="{FF2B5EF4-FFF2-40B4-BE49-F238E27FC236}">
                <a16:creationId xmlns:a16="http://schemas.microsoft.com/office/drawing/2014/main" id="{DC5CA714-82AA-F836-A670-50CC6A5D5368}"/>
              </a:ext>
            </a:extLst>
          </p:cNvPr>
          <p:cNvSpPr txBox="1"/>
          <p:nvPr/>
        </p:nvSpPr>
        <p:spPr>
          <a:xfrm>
            <a:off x="449190" y="4032772"/>
            <a:ext cx="2382496" cy="646331"/>
          </a:xfrm>
          <a:prstGeom prst="rect">
            <a:avLst/>
          </a:prstGeom>
          <a:noFill/>
        </p:spPr>
        <p:txBody>
          <a:bodyPr wrap="square" rtlCol="0">
            <a:spAutoFit/>
          </a:bodyPr>
          <a:lstStyle/>
          <a:p>
            <a:pPr algn="ctr"/>
            <a:r>
              <a:rPr lang="en-US" dirty="0"/>
              <a:t>Each object position in the image</a:t>
            </a:r>
          </a:p>
        </p:txBody>
      </p:sp>
      <p:sp>
        <p:nvSpPr>
          <p:cNvPr id="36" name="Left Brace 35">
            <a:extLst>
              <a:ext uri="{FF2B5EF4-FFF2-40B4-BE49-F238E27FC236}">
                <a16:creationId xmlns:a16="http://schemas.microsoft.com/office/drawing/2014/main" id="{BEC12E0B-62A2-0810-DF7D-A2EB59AEF076}"/>
              </a:ext>
            </a:extLst>
          </p:cNvPr>
          <p:cNvSpPr/>
          <p:nvPr/>
        </p:nvSpPr>
        <p:spPr bwMode="auto">
          <a:xfrm rot="16200000">
            <a:off x="1430692" y="2524587"/>
            <a:ext cx="228600" cy="2774924"/>
          </a:xfrm>
          <a:prstGeom prst="leftBrace">
            <a:avLst>
              <a:gd name="adj1" fmla="val 23639"/>
              <a:gd name="adj2" fmla="val 51418"/>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nvGrpSpPr>
          <p:cNvPr id="44" name="Group 43">
            <a:extLst>
              <a:ext uri="{FF2B5EF4-FFF2-40B4-BE49-F238E27FC236}">
                <a16:creationId xmlns:a16="http://schemas.microsoft.com/office/drawing/2014/main" id="{C8E2AA7A-4E11-8B55-0BDA-2314473ABD40}"/>
              </a:ext>
            </a:extLst>
          </p:cNvPr>
          <p:cNvGrpSpPr/>
          <p:nvPr/>
        </p:nvGrpSpPr>
        <p:grpSpPr>
          <a:xfrm>
            <a:off x="152400" y="1642919"/>
            <a:ext cx="2857501" cy="1693848"/>
            <a:chOff x="152399" y="1639900"/>
            <a:chExt cx="2857501" cy="1693848"/>
          </a:xfrm>
        </p:grpSpPr>
        <p:pic>
          <p:nvPicPr>
            <p:cNvPr id="45" name="Picture 44" descr="Cars on the road with trees&#10;&#10;Description automatically generated">
              <a:extLst>
                <a:ext uri="{FF2B5EF4-FFF2-40B4-BE49-F238E27FC236}">
                  <a16:creationId xmlns:a16="http://schemas.microsoft.com/office/drawing/2014/main" id="{3321A709-15FD-7E40-71E9-C4C92DFF8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47823"/>
              <a:ext cx="2857500" cy="1685925"/>
            </a:xfrm>
            <a:prstGeom prst="rect">
              <a:avLst/>
            </a:prstGeom>
          </p:spPr>
        </p:pic>
        <p:sp>
          <p:nvSpPr>
            <p:cNvPr id="46" name="Rectangle 45">
              <a:extLst>
                <a:ext uri="{FF2B5EF4-FFF2-40B4-BE49-F238E27FC236}">
                  <a16:creationId xmlns:a16="http://schemas.microsoft.com/office/drawing/2014/main" id="{D8EF3636-4E36-7CDD-468F-902F81C2C64C}"/>
                </a:ext>
              </a:extLst>
            </p:cNvPr>
            <p:cNvSpPr/>
            <p:nvPr/>
          </p:nvSpPr>
          <p:spPr bwMode="auto">
            <a:xfrm>
              <a:off x="1512182" y="2381832"/>
              <a:ext cx="685800" cy="647118"/>
            </a:xfrm>
            <a:prstGeom prst="rect">
              <a:avLst/>
            </a:prstGeom>
            <a:noFill/>
            <a:ln w="25400" cap="flat" cmpd="sng" algn="ctr">
              <a:solidFill>
                <a:srgbClr val="00206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47" name="Rectangle 46">
              <a:extLst>
                <a:ext uri="{FF2B5EF4-FFF2-40B4-BE49-F238E27FC236}">
                  <a16:creationId xmlns:a16="http://schemas.microsoft.com/office/drawing/2014/main" id="{A884E811-2B2C-9E9F-1E55-87322A824922}"/>
                </a:ext>
              </a:extLst>
            </p:cNvPr>
            <p:cNvSpPr/>
            <p:nvPr/>
          </p:nvSpPr>
          <p:spPr bwMode="auto">
            <a:xfrm>
              <a:off x="818603" y="2437818"/>
              <a:ext cx="293917" cy="318893"/>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48" name="Rectangle 47">
              <a:extLst>
                <a:ext uri="{FF2B5EF4-FFF2-40B4-BE49-F238E27FC236}">
                  <a16:creationId xmlns:a16="http://schemas.microsoft.com/office/drawing/2014/main" id="{755F1F78-7960-12F4-66D5-DED7CC0EA8A6}"/>
                </a:ext>
              </a:extLst>
            </p:cNvPr>
            <p:cNvSpPr/>
            <p:nvPr/>
          </p:nvSpPr>
          <p:spPr bwMode="auto">
            <a:xfrm>
              <a:off x="152399" y="1639900"/>
              <a:ext cx="811918" cy="1160450"/>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49" name="Rectangle 48">
              <a:extLst>
                <a:ext uri="{FF2B5EF4-FFF2-40B4-BE49-F238E27FC236}">
                  <a16:creationId xmlns:a16="http://schemas.microsoft.com/office/drawing/2014/main" id="{C3EEEFCF-A98C-396A-05ED-60887428E2EB}"/>
                </a:ext>
              </a:extLst>
            </p:cNvPr>
            <p:cNvSpPr/>
            <p:nvPr/>
          </p:nvSpPr>
          <p:spPr bwMode="auto">
            <a:xfrm>
              <a:off x="1828800" y="1647822"/>
              <a:ext cx="1177527" cy="1160449"/>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50" name="Rectangle 49">
              <a:extLst>
                <a:ext uri="{FF2B5EF4-FFF2-40B4-BE49-F238E27FC236}">
                  <a16:creationId xmlns:a16="http://schemas.microsoft.com/office/drawing/2014/main" id="{08B2C543-099F-B409-6FC9-07FEB7064476}"/>
                </a:ext>
              </a:extLst>
            </p:cNvPr>
            <p:cNvSpPr/>
            <p:nvPr/>
          </p:nvSpPr>
          <p:spPr bwMode="auto">
            <a:xfrm>
              <a:off x="1093002" y="2228046"/>
              <a:ext cx="685721" cy="419904"/>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59" name="TextBox 58">
            <a:extLst>
              <a:ext uri="{FF2B5EF4-FFF2-40B4-BE49-F238E27FC236}">
                <a16:creationId xmlns:a16="http://schemas.microsoft.com/office/drawing/2014/main" id="{73853897-30B9-2EC5-F525-A124A2C2F83B}"/>
              </a:ext>
            </a:extLst>
          </p:cNvPr>
          <p:cNvSpPr txBox="1"/>
          <p:nvPr/>
        </p:nvSpPr>
        <p:spPr>
          <a:xfrm>
            <a:off x="418328" y="3017576"/>
            <a:ext cx="1559751" cy="276999"/>
          </a:xfrm>
          <a:prstGeom prst="rect">
            <a:avLst/>
          </a:prstGeom>
          <a:noFill/>
        </p:spPr>
        <p:txBody>
          <a:bodyPr wrap="square" lIns="0" tIns="0" rIns="0" bIns="0" rtlCol="0">
            <a:spAutoFit/>
          </a:bodyPr>
          <a:lstStyle/>
          <a:p>
            <a:pPr algn="ctr"/>
            <a:r>
              <a:rPr lang="en-US" dirty="0">
                <a:solidFill>
                  <a:srgbClr val="002060"/>
                </a:solidFill>
              </a:rPr>
              <a:t>(width, height)</a:t>
            </a:r>
            <a:endParaRPr lang="en-US" baseline="-25000" dirty="0">
              <a:solidFill>
                <a:srgbClr val="002060"/>
              </a:solidFill>
            </a:endParaRPr>
          </a:p>
        </p:txBody>
      </p:sp>
      <p:sp>
        <p:nvSpPr>
          <p:cNvPr id="66" name="TextBox 65">
            <a:extLst>
              <a:ext uri="{FF2B5EF4-FFF2-40B4-BE49-F238E27FC236}">
                <a16:creationId xmlns:a16="http://schemas.microsoft.com/office/drawing/2014/main" id="{B06A80DC-EF71-A210-B0BB-FDD61F1460C0}"/>
              </a:ext>
            </a:extLst>
          </p:cNvPr>
          <p:cNvSpPr txBox="1"/>
          <p:nvPr/>
        </p:nvSpPr>
        <p:spPr>
          <a:xfrm>
            <a:off x="214533" y="3272271"/>
            <a:ext cx="2142536" cy="646331"/>
          </a:xfrm>
          <a:prstGeom prst="rect">
            <a:avLst/>
          </a:prstGeom>
          <a:noFill/>
        </p:spPr>
        <p:txBody>
          <a:bodyPr wrap="square" rtlCol="0">
            <a:spAutoFit/>
          </a:bodyPr>
          <a:lstStyle/>
          <a:p>
            <a:pPr algn="ctr"/>
            <a:r>
              <a:rPr lang="en-US" dirty="0">
                <a:solidFill>
                  <a:srgbClr val="0070C0"/>
                </a:solidFill>
              </a:rPr>
              <a:t>Object position (upper-left corner)</a:t>
            </a:r>
          </a:p>
        </p:txBody>
      </p:sp>
      <p:cxnSp>
        <p:nvCxnSpPr>
          <p:cNvPr id="68" name="Straight Arrow Connector 67">
            <a:extLst>
              <a:ext uri="{FF2B5EF4-FFF2-40B4-BE49-F238E27FC236}">
                <a16:creationId xmlns:a16="http://schemas.microsoft.com/office/drawing/2014/main" id="{517B8C24-6757-D527-125F-17EE6F79D892}"/>
              </a:ext>
            </a:extLst>
          </p:cNvPr>
          <p:cNvCxnSpPr/>
          <p:nvPr/>
        </p:nvCxnSpPr>
        <p:spPr bwMode="auto">
          <a:xfrm flipH="1" flipV="1">
            <a:off x="2065313" y="3055626"/>
            <a:ext cx="132670" cy="418913"/>
          </a:xfrm>
          <a:prstGeom prst="straightConnector1">
            <a:avLst/>
          </a:prstGeom>
          <a:solidFill>
            <a:schemeClr val="accent1"/>
          </a:solidFill>
          <a:ln w="38100" cap="flat" cmpd="sng" algn="ctr">
            <a:solidFill>
              <a:srgbClr val="0070C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TextBox 72">
            <a:extLst>
              <a:ext uri="{FF2B5EF4-FFF2-40B4-BE49-F238E27FC236}">
                <a16:creationId xmlns:a16="http://schemas.microsoft.com/office/drawing/2014/main" id="{736F6FB9-5830-DCB6-31D3-BC7BEC6B963B}"/>
              </a:ext>
            </a:extLst>
          </p:cNvPr>
          <p:cNvSpPr txBox="1"/>
          <p:nvPr/>
        </p:nvSpPr>
        <p:spPr>
          <a:xfrm>
            <a:off x="955420" y="2213645"/>
            <a:ext cx="635526" cy="276999"/>
          </a:xfrm>
          <a:prstGeom prst="rect">
            <a:avLst/>
          </a:prstGeom>
          <a:noFill/>
        </p:spPr>
        <p:txBody>
          <a:bodyPr wrap="square" lIns="0" tIns="0" rIns="0" bIns="0" rtlCol="0">
            <a:spAutoFit/>
          </a:bodyPr>
          <a:lstStyle/>
          <a:p>
            <a:pPr algn="ctr"/>
            <a:r>
              <a:rPr lang="en-US" dirty="0">
                <a:solidFill>
                  <a:srgbClr val="002060"/>
                </a:solidFill>
              </a:rPr>
              <a:t>(</a:t>
            </a:r>
            <a:r>
              <a:rPr lang="en-US" dirty="0" err="1">
                <a:solidFill>
                  <a:srgbClr val="002060"/>
                </a:solidFill>
              </a:rPr>
              <a:t>x,y</a:t>
            </a:r>
            <a:r>
              <a:rPr lang="en-US" dirty="0">
                <a:solidFill>
                  <a:srgbClr val="002060"/>
                </a:solidFill>
              </a:rPr>
              <a:t>)</a:t>
            </a:r>
            <a:endParaRPr lang="en-US" baseline="-25000" dirty="0">
              <a:solidFill>
                <a:srgbClr val="002060"/>
              </a:solidFill>
            </a:endParaRPr>
          </a:p>
        </p:txBody>
      </p:sp>
      <p:grpSp>
        <p:nvGrpSpPr>
          <p:cNvPr id="78" name="Group 77">
            <a:extLst>
              <a:ext uri="{FF2B5EF4-FFF2-40B4-BE49-F238E27FC236}">
                <a16:creationId xmlns:a16="http://schemas.microsoft.com/office/drawing/2014/main" id="{E5F561B5-BE08-D5B3-B93C-75787B946FA8}"/>
              </a:ext>
            </a:extLst>
          </p:cNvPr>
          <p:cNvGrpSpPr/>
          <p:nvPr/>
        </p:nvGrpSpPr>
        <p:grpSpPr>
          <a:xfrm>
            <a:off x="6128427" y="1646880"/>
            <a:ext cx="2857501" cy="1693848"/>
            <a:chOff x="152399" y="1639900"/>
            <a:chExt cx="2857501" cy="1693848"/>
          </a:xfrm>
        </p:grpSpPr>
        <p:pic>
          <p:nvPicPr>
            <p:cNvPr id="79" name="Picture 78" descr="Cars on the road with trees&#10;&#10;Description automatically generated">
              <a:extLst>
                <a:ext uri="{FF2B5EF4-FFF2-40B4-BE49-F238E27FC236}">
                  <a16:creationId xmlns:a16="http://schemas.microsoft.com/office/drawing/2014/main" id="{C589482F-13B4-F5B2-9D68-86678D820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47823"/>
              <a:ext cx="2857500" cy="1685925"/>
            </a:xfrm>
            <a:prstGeom prst="rect">
              <a:avLst/>
            </a:prstGeom>
          </p:spPr>
        </p:pic>
        <p:sp>
          <p:nvSpPr>
            <p:cNvPr id="80" name="Rectangle 79">
              <a:extLst>
                <a:ext uri="{FF2B5EF4-FFF2-40B4-BE49-F238E27FC236}">
                  <a16:creationId xmlns:a16="http://schemas.microsoft.com/office/drawing/2014/main" id="{A3C48CF4-904E-554B-6AAD-095929AA9B5D}"/>
                </a:ext>
              </a:extLst>
            </p:cNvPr>
            <p:cNvSpPr/>
            <p:nvPr/>
          </p:nvSpPr>
          <p:spPr bwMode="auto">
            <a:xfrm>
              <a:off x="1512182" y="2381832"/>
              <a:ext cx="685800" cy="647118"/>
            </a:xfrm>
            <a:prstGeom prst="rect">
              <a:avLst/>
            </a:prstGeom>
            <a:noFill/>
            <a:ln w="25400" cap="flat" cmpd="sng" algn="ctr">
              <a:solidFill>
                <a:srgbClr val="00206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1" name="Rectangle 80">
              <a:extLst>
                <a:ext uri="{FF2B5EF4-FFF2-40B4-BE49-F238E27FC236}">
                  <a16:creationId xmlns:a16="http://schemas.microsoft.com/office/drawing/2014/main" id="{C610FFFF-8A6E-F7FB-7AE2-36FB086AC431}"/>
                </a:ext>
              </a:extLst>
            </p:cNvPr>
            <p:cNvSpPr/>
            <p:nvPr/>
          </p:nvSpPr>
          <p:spPr bwMode="auto">
            <a:xfrm>
              <a:off x="818603" y="2437818"/>
              <a:ext cx="293917" cy="318893"/>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2" name="Rectangle 81">
              <a:extLst>
                <a:ext uri="{FF2B5EF4-FFF2-40B4-BE49-F238E27FC236}">
                  <a16:creationId xmlns:a16="http://schemas.microsoft.com/office/drawing/2014/main" id="{5E8B3A39-0CAC-670B-FD0D-03670DBC221B}"/>
                </a:ext>
              </a:extLst>
            </p:cNvPr>
            <p:cNvSpPr/>
            <p:nvPr/>
          </p:nvSpPr>
          <p:spPr bwMode="auto">
            <a:xfrm>
              <a:off x="152399" y="1639900"/>
              <a:ext cx="811918" cy="1160450"/>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3" name="Rectangle 82">
              <a:extLst>
                <a:ext uri="{FF2B5EF4-FFF2-40B4-BE49-F238E27FC236}">
                  <a16:creationId xmlns:a16="http://schemas.microsoft.com/office/drawing/2014/main" id="{DE7FF4C8-A5F4-AD3C-8EDE-313DEF365993}"/>
                </a:ext>
              </a:extLst>
            </p:cNvPr>
            <p:cNvSpPr/>
            <p:nvPr/>
          </p:nvSpPr>
          <p:spPr bwMode="auto">
            <a:xfrm>
              <a:off x="1828800" y="1647822"/>
              <a:ext cx="1177527" cy="1160449"/>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4" name="Rectangle 83">
              <a:extLst>
                <a:ext uri="{FF2B5EF4-FFF2-40B4-BE49-F238E27FC236}">
                  <a16:creationId xmlns:a16="http://schemas.microsoft.com/office/drawing/2014/main" id="{CB67B1E5-7576-CBC2-4986-9AD058B1158E}"/>
                </a:ext>
              </a:extLst>
            </p:cNvPr>
            <p:cNvSpPr/>
            <p:nvPr/>
          </p:nvSpPr>
          <p:spPr bwMode="auto">
            <a:xfrm>
              <a:off x="1093002" y="2228046"/>
              <a:ext cx="685721" cy="419904"/>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85" name="TextBox 84">
            <a:extLst>
              <a:ext uri="{FF2B5EF4-FFF2-40B4-BE49-F238E27FC236}">
                <a16:creationId xmlns:a16="http://schemas.microsoft.com/office/drawing/2014/main" id="{D7111DDC-18F9-0814-EB32-402BFEAE2859}"/>
              </a:ext>
            </a:extLst>
          </p:cNvPr>
          <p:cNvSpPr txBox="1"/>
          <p:nvPr/>
        </p:nvSpPr>
        <p:spPr>
          <a:xfrm>
            <a:off x="6624046" y="3570750"/>
            <a:ext cx="847531" cy="369332"/>
          </a:xfrm>
          <a:prstGeom prst="rect">
            <a:avLst/>
          </a:prstGeom>
          <a:noFill/>
        </p:spPr>
        <p:txBody>
          <a:bodyPr wrap="square" rtlCol="0">
            <a:spAutoFit/>
          </a:bodyPr>
          <a:lstStyle/>
          <a:p>
            <a:pPr algn="ctr"/>
            <a:r>
              <a:rPr lang="en-US" dirty="0"/>
              <a:t>Car</a:t>
            </a:r>
          </a:p>
        </p:txBody>
      </p:sp>
      <p:sp>
        <p:nvSpPr>
          <p:cNvPr id="86" name="TextBox 85">
            <a:extLst>
              <a:ext uri="{FF2B5EF4-FFF2-40B4-BE49-F238E27FC236}">
                <a16:creationId xmlns:a16="http://schemas.microsoft.com/office/drawing/2014/main" id="{44453008-2062-77FD-B700-29E13E03737A}"/>
              </a:ext>
            </a:extLst>
          </p:cNvPr>
          <p:cNvSpPr txBox="1"/>
          <p:nvPr/>
        </p:nvSpPr>
        <p:spPr>
          <a:xfrm>
            <a:off x="7635723" y="3570750"/>
            <a:ext cx="609600" cy="369332"/>
          </a:xfrm>
          <a:prstGeom prst="rect">
            <a:avLst/>
          </a:prstGeom>
          <a:noFill/>
        </p:spPr>
        <p:txBody>
          <a:bodyPr wrap="square" rtlCol="0">
            <a:spAutoFit/>
          </a:bodyPr>
          <a:lstStyle/>
          <a:p>
            <a:pPr algn="ctr"/>
            <a:r>
              <a:rPr lang="en-US" dirty="0"/>
              <a:t>Car</a:t>
            </a:r>
          </a:p>
        </p:txBody>
      </p:sp>
      <p:sp>
        <p:nvSpPr>
          <p:cNvPr id="87" name="TextBox 86">
            <a:extLst>
              <a:ext uri="{FF2B5EF4-FFF2-40B4-BE49-F238E27FC236}">
                <a16:creationId xmlns:a16="http://schemas.microsoft.com/office/drawing/2014/main" id="{F8665EFD-C3B5-349B-0363-F1160DFA691D}"/>
              </a:ext>
            </a:extLst>
          </p:cNvPr>
          <p:cNvSpPr txBox="1"/>
          <p:nvPr/>
        </p:nvSpPr>
        <p:spPr>
          <a:xfrm>
            <a:off x="6150674" y="3289873"/>
            <a:ext cx="2866833" cy="369332"/>
          </a:xfrm>
          <a:prstGeom prst="rect">
            <a:avLst/>
          </a:prstGeom>
          <a:noFill/>
        </p:spPr>
        <p:txBody>
          <a:bodyPr wrap="square" rtlCol="0">
            <a:spAutoFit/>
          </a:bodyPr>
          <a:lstStyle/>
          <a:p>
            <a:r>
              <a:rPr lang="en-US" dirty="0"/>
              <a:t>Forest       </a:t>
            </a:r>
            <a:r>
              <a:rPr lang="en-US" dirty="0" err="1"/>
              <a:t>Forest</a:t>
            </a:r>
            <a:r>
              <a:rPr lang="en-US" dirty="0"/>
              <a:t>   </a:t>
            </a:r>
            <a:r>
              <a:rPr lang="en-US" dirty="0" err="1"/>
              <a:t>Forest</a:t>
            </a:r>
            <a:endParaRPr lang="en-US" dirty="0"/>
          </a:p>
        </p:txBody>
      </p:sp>
      <p:grpSp>
        <p:nvGrpSpPr>
          <p:cNvPr id="91" name="Group 90">
            <a:extLst>
              <a:ext uri="{FF2B5EF4-FFF2-40B4-BE49-F238E27FC236}">
                <a16:creationId xmlns:a16="http://schemas.microsoft.com/office/drawing/2014/main" id="{F0EA5B05-061F-E5A5-7A2A-B339FF981960}"/>
              </a:ext>
            </a:extLst>
          </p:cNvPr>
          <p:cNvGrpSpPr/>
          <p:nvPr/>
        </p:nvGrpSpPr>
        <p:grpSpPr>
          <a:xfrm>
            <a:off x="6380772" y="2246302"/>
            <a:ext cx="1676360" cy="1427595"/>
            <a:chOff x="553293" y="2366045"/>
            <a:chExt cx="1676360" cy="1427595"/>
          </a:xfrm>
        </p:grpSpPr>
        <p:sp>
          <p:nvSpPr>
            <p:cNvPr id="88" name="TextBox 87">
              <a:extLst>
                <a:ext uri="{FF2B5EF4-FFF2-40B4-BE49-F238E27FC236}">
                  <a16:creationId xmlns:a16="http://schemas.microsoft.com/office/drawing/2014/main" id="{B3784378-FACC-0135-4E8B-48635DF328DD}"/>
                </a:ext>
              </a:extLst>
            </p:cNvPr>
            <p:cNvSpPr txBox="1"/>
            <p:nvPr/>
          </p:nvSpPr>
          <p:spPr>
            <a:xfrm>
              <a:off x="553293" y="3133114"/>
              <a:ext cx="1559751" cy="276999"/>
            </a:xfrm>
            <a:prstGeom prst="rect">
              <a:avLst/>
            </a:prstGeom>
            <a:noFill/>
          </p:spPr>
          <p:txBody>
            <a:bodyPr wrap="square" lIns="0" tIns="0" rIns="0" bIns="0" rtlCol="0">
              <a:spAutoFit/>
            </a:bodyPr>
            <a:lstStyle/>
            <a:p>
              <a:pPr algn="ctr"/>
              <a:r>
                <a:rPr lang="en-US" dirty="0">
                  <a:solidFill>
                    <a:srgbClr val="002060"/>
                  </a:solidFill>
                </a:rPr>
                <a:t>(width, height)</a:t>
              </a:r>
              <a:endParaRPr lang="en-US" baseline="-25000" dirty="0">
                <a:solidFill>
                  <a:srgbClr val="002060"/>
                </a:solidFill>
              </a:endParaRPr>
            </a:p>
          </p:txBody>
        </p:sp>
        <p:cxnSp>
          <p:nvCxnSpPr>
            <p:cNvPr id="89" name="Straight Arrow Connector 88">
              <a:extLst>
                <a:ext uri="{FF2B5EF4-FFF2-40B4-BE49-F238E27FC236}">
                  <a16:creationId xmlns:a16="http://schemas.microsoft.com/office/drawing/2014/main" id="{5FDEC552-2730-3413-C243-7FA0AD23AD52}"/>
                </a:ext>
              </a:extLst>
            </p:cNvPr>
            <p:cNvCxnSpPr/>
            <p:nvPr/>
          </p:nvCxnSpPr>
          <p:spPr bwMode="auto">
            <a:xfrm flipH="1" flipV="1">
              <a:off x="2192170" y="3188937"/>
              <a:ext cx="37483" cy="604703"/>
            </a:xfrm>
            <a:prstGeom prst="straightConnector1">
              <a:avLst/>
            </a:prstGeom>
            <a:solidFill>
              <a:schemeClr val="accent1"/>
            </a:solidFill>
            <a:ln w="38100" cap="flat" cmpd="sng" algn="ctr">
              <a:solidFill>
                <a:srgbClr val="0070C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TextBox 89">
              <a:extLst>
                <a:ext uri="{FF2B5EF4-FFF2-40B4-BE49-F238E27FC236}">
                  <a16:creationId xmlns:a16="http://schemas.microsoft.com/office/drawing/2014/main" id="{87B7266C-4CD8-C237-A11F-C37447983D4D}"/>
                </a:ext>
              </a:extLst>
            </p:cNvPr>
            <p:cNvSpPr txBox="1"/>
            <p:nvPr/>
          </p:nvSpPr>
          <p:spPr>
            <a:xfrm>
              <a:off x="1107820" y="2366045"/>
              <a:ext cx="635526" cy="276999"/>
            </a:xfrm>
            <a:prstGeom prst="rect">
              <a:avLst/>
            </a:prstGeom>
            <a:noFill/>
          </p:spPr>
          <p:txBody>
            <a:bodyPr wrap="square" lIns="0" tIns="0" rIns="0" bIns="0" rtlCol="0">
              <a:spAutoFit/>
            </a:bodyPr>
            <a:lstStyle/>
            <a:p>
              <a:pPr algn="ctr"/>
              <a:r>
                <a:rPr lang="en-US" dirty="0">
                  <a:solidFill>
                    <a:srgbClr val="002060"/>
                  </a:solidFill>
                </a:rPr>
                <a:t>(</a:t>
              </a:r>
              <a:r>
                <a:rPr lang="en-US" dirty="0" err="1">
                  <a:solidFill>
                    <a:srgbClr val="002060"/>
                  </a:solidFill>
                </a:rPr>
                <a:t>x,y</a:t>
              </a:r>
              <a:r>
                <a:rPr lang="en-US" dirty="0">
                  <a:solidFill>
                    <a:srgbClr val="002060"/>
                  </a:solidFill>
                </a:rPr>
                <a:t>)</a:t>
              </a:r>
              <a:endParaRPr lang="en-US" baseline="-25000" dirty="0">
                <a:solidFill>
                  <a:srgbClr val="002060"/>
                </a:solidFill>
              </a:endParaRPr>
            </a:p>
          </p:txBody>
        </p:sp>
      </p:grpSp>
      <p:cxnSp>
        <p:nvCxnSpPr>
          <p:cNvPr id="101" name="Straight Arrow Connector 100">
            <a:extLst>
              <a:ext uri="{FF2B5EF4-FFF2-40B4-BE49-F238E27FC236}">
                <a16:creationId xmlns:a16="http://schemas.microsoft.com/office/drawing/2014/main" id="{00BF05A3-036F-5464-D7CA-4DD7F98F728C}"/>
              </a:ext>
            </a:extLst>
          </p:cNvPr>
          <p:cNvCxnSpPr/>
          <p:nvPr/>
        </p:nvCxnSpPr>
        <p:spPr bwMode="auto">
          <a:xfrm flipH="1" flipV="1">
            <a:off x="4979486" y="3053773"/>
            <a:ext cx="37483" cy="604703"/>
          </a:xfrm>
          <a:prstGeom prst="straightConnector1">
            <a:avLst/>
          </a:prstGeom>
          <a:solidFill>
            <a:schemeClr val="accent1"/>
          </a:solidFill>
          <a:ln w="38100" cap="flat" cmpd="sng" algn="ctr">
            <a:solidFill>
              <a:srgbClr val="0070C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93027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B2B9C-36E2-7421-1F53-AB3DCDBF2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97F161-E1E3-6677-403D-3CC5F83C55CA}"/>
              </a:ext>
            </a:extLst>
          </p:cNvPr>
          <p:cNvSpPr>
            <a:spLocks noGrp="1"/>
          </p:cNvSpPr>
          <p:nvPr>
            <p:ph type="title"/>
          </p:nvPr>
        </p:nvSpPr>
        <p:spPr/>
        <p:txBody>
          <a:bodyPr/>
          <a:lstStyle/>
          <a:p>
            <a:r>
              <a:rPr lang="en-US" dirty="0"/>
              <a:t>Object Detection and Tracking</a:t>
            </a:r>
          </a:p>
        </p:txBody>
      </p:sp>
      <p:sp>
        <p:nvSpPr>
          <p:cNvPr id="3" name="Content Placeholder 2">
            <a:extLst>
              <a:ext uri="{FF2B5EF4-FFF2-40B4-BE49-F238E27FC236}">
                <a16:creationId xmlns:a16="http://schemas.microsoft.com/office/drawing/2014/main" id="{63F81657-0547-E40D-521B-C5AB1AFE1400}"/>
              </a:ext>
            </a:extLst>
          </p:cNvPr>
          <p:cNvSpPr>
            <a:spLocks noGrp="1"/>
          </p:cNvSpPr>
          <p:nvPr>
            <p:ph idx="1"/>
          </p:nvPr>
        </p:nvSpPr>
        <p:spPr>
          <a:xfrm>
            <a:off x="434975" y="1098321"/>
            <a:ext cx="8251823" cy="2311629"/>
          </a:xfrm>
        </p:spPr>
        <p:txBody>
          <a:bodyPr/>
          <a:lstStyle/>
          <a:p>
            <a:r>
              <a:rPr lang="en-US" dirty="0"/>
              <a:t>There are several approaches that can be used for object localization, including </a:t>
            </a:r>
          </a:p>
          <a:p>
            <a:pPr lvl="1"/>
            <a:r>
              <a:rPr lang="en-US" dirty="0"/>
              <a:t>object detection algorithms and </a:t>
            </a:r>
          </a:p>
          <a:p>
            <a:pPr lvl="1"/>
            <a:r>
              <a:rPr lang="en-US" dirty="0"/>
              <a:t>object tracking algorithms. </a:t>
            </a:r>
          </a:p>
          <a:p>
            <a:r>
              <a:rPr lang="en-US" b="1" i="1" dirty="0"/>
              <a:t>Object detection </a:t>
            </a:r>
            <a:r>
              <a:rPr lang="en-US" dirty="0"/>
              <a:t>algorithms are designed to identify and locate objects in an image or video and can be based on techniques such as feature extraction and classification. </a:t>
            </a:r>
          </a:p>
          <a:p>
            <a:r>
              <a:rPr lang="en-US" b="1" i="1" dirty="0"/>
              <a:t>Object tracking </a:t>
            </a:r>
            <a:r>
              <a:rPr lang="en-US" dirty="0"/>
              <a:t>algorithms are designed to follow the movement of an object over time and can be based on techniques such as Kalman filters and particle filters.</a:t>
            </a:r>
          </a:p>
          <a:p>
            <a:endParaRPr lang="en-US" dirty="0"/>
          </a:p>
        </p:txBody>
      </p:sp>
      <p:sp>
        <p:nvSpPr>
          <p:cNvPr id="5" name="TextBox 4">
            <a:extLst>
              <a:ext uri="{FF2B5EF4-FFF2-40B4-BE49-F238E27FC236}">
                <a16:creationId xmlns:a16="http://schemas.microsoft.com/office/drawing/2014/main" id="{C17E2AD4-18A5-9734-60A5-D1AD21F44BDF}"/>
              </a:ext>
            </a:extLst>
          </p:cNvPr>
          <p:cNvSpPr txBox="1"/>
          <p:nvPr/>
        </p:nvSpPr>
        <p:spPr>
          <a:xfrm>
            <a:off x="5029200" y="4580751"/>
            <a:ext cx="4585996" cy="276999"/>
          </a:xfrm>
          <a:prstGeom prst="rect">
            <a:avLst/>
          </a:prstGeom>
          <a:noFill/>
        </p:spPr>
        <p:txBody>
          <a:bodyPr wrap="square">
            <a:spAutoFit/>
          </a:bodyPr>
          <a:lstStyle/>
          <a:p>
            <a:r>
              <a:rPr lang="en-US" sz="1200" dirty="0"/>
              <a:t>https://encord.com/glossary/object-localization-definition/</a:t>
            </a:r>
          </a:p>
        </p:txBody>
      </p:sp>
    </p:spTree>
    <p:extLst>
      <p:ext uri="{BB962C8B-B14F-4D97-AF65-F5344CB8AC3E}">
        <p14:creationId xmlns:p14="http://schemas.microsoft.com/office/powerpoint/2010/main" val="3832482527"/>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80482</TotalTime>
  <Words>4481</Words>
  <Application>Microsoft Office PowerPoint</Application>
  <PresentationFormat>On-screen Show (16:9)</PresentationFormat>
  <Paragraphs>533</Paragraphs>
  <Slides>59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4" baseType="lpstr">
      <vt:lpstr>Arial</vt:lpstr>
      <vt:lpstr>Tahoma</vt:lpstr>
      <vt:lpstr>Wingdings</vt:lpstr>
      <vt:lpstr>Blends</vt:lpstr>
      <vt:lpstr>Equation</vt:lpstr>
      <vt:lpstr>Chapter 16 – Object Localization and Detection</vt:lpstr>
      <vt:lpstr>In This Chapter</vt:lpstr>
      <vt:lpstr>PowerPoint Presentation</vt:lpstr>
      <vt:lpstr>Object Localization, Classification, and Detection</vt:lpstr>
      <vt:lpstr>Object Localization</vt:lpstr>
      <vt:lpstr>Object Classification</vt:lpstr>
      <vt:lpstr>Object Detection</vt:lpstr>
      <vt:lpstr>Object Classification, Localization, and Detection</vt:lpstr>
      <vt:lpstr>Object Detection and Tracking</vt:lpstr>
      <vt:lpstr>Occlusion, Backdrop Clutter, and Object Variability</vt:lpstr>
      <vt:lpstr>Bounding Box</vt:lpstr>
      <vt:lpstr>Object Detection Input/Output</vt:lpstr>
      <vt:lpstr>Object Localization Techniques</vt:lpstr>
      <vt:lpstr>Object Localization Techniques with CNN</vt:lpstr>
      <vt:lpstr>Object Localization Techniques – Bounding Boxes</vt:lpstr>
      <vt:lpstr>Graph Neural Networks (GNNs) </vt:lpstr>
      <vt:lpstr>Graph Neural Networks (GNNs) </vt:lpstr>
      <vt:lpstr>Classification with Localization</vt:lpstr>
      <vt:lpstr>Defining the Target Label – Boolean Classifier</vt:lpstr>
      <vt:lpstr>Defining the Target Label – Boolean Classifier</vt:lpstr>
      <vt:lpstr>Loss Function for Localization – Boolean Classifier</vt:lpstr>
      <vt:lpstr>Defining the Target Label – Softmax Classifier</vt:lpstr>
      <vt:lpstr>Defining the Target Label – Softmax Classifier</vt:lpstr>
      <vt:lpstr>Loss Function for Localization – Softmax Classifier</vt:lpstr>
      <vt:lpstr>PowerPoint Presentation</vt:lpstr>
      <vt:lpstr>Landmark Detection</vt:lpstr>
      <vt:lpstr>Facial Landmark Detection</vt:lpstr>
      <vt:lpstr>Facial Landmark Detection with CNN</vt:lpstr>
      <vt:lpstr>Variety of Landmarks in Face Recognition</vt:lpstr>
      <vt:lpstr>PowerPoint Presentation</vt:lpstr>
      <vt:lpstr>Evaluating Object Localization</vt:lpstr>
      <vt:lpstr>Intersection over Union (IoU)</vt:lpstr>
      <vt:lpstr>Understanding IoU</vt:lpstr>
      <vt:lpstr>IoU Calculation</vt:lpstr>
      <vt:lpstr>Example of the Localization Evaluation</vt:lpstr>
      <vt:lpstr>Mean Average Precision (mAP)</vt:lpstr>
      <vt:lpstr>PowerPoint Presentation</vt:lpstr>
      <vt:lpstr>Sliding Windows Method</vt:lpstr>
      <vt:lpstr>Sliding Windows Method</vt:lpstr>
      <vt:lpstr>Turning FC Layer Into Convolutional Layers</vt:lpstr>
      <vt:lpstr>Convolutional Implementation of Sliding Windows</vt:lpstr>
      <vt:lpstr>Convolutional Implementation of Sliding Windows</vt:lpstr>
      <vt:lpstr>Obtaining Accurate Bounding Boxes</vt:lpstr>
      <vt:lpstr>Weaknesses of Sliding Window Approach (1/2)</vt:lpstr>
      <vt:lpstr>Weaknesses of Sliding Window Approach (2/2)</vt:lpstr>
      <vt:lpstr> Sliding Windows of Different Sizes/Shapes</vt:lpstr>
      <vt:lpstr>PowerPoint Presentation</vt:lpstr>
      <vt:lpstr>Region-based Convolutional Neural Network (R-CNN)</vt:lpstr>
      <vt:lpstr>YOLO Algorithm</vt:lpstr>
      <vt:lpstr>How YOLO Algorithm Works</vt:lpstr>
      <vt:lpstr> SSD – Single Shot MultiBox Detector (1/2)</vt:lpstr>
      <vt:lpstr> SSD – Single Shot MultiBox Detector (2/2)</vt:lpstr>
      <vt:lpstr>PowerPoint Presentation</vt:lpstr>
      <vt:lpstr>Reason for Non-Max Suppression</vt:lpstr>
      <vt:lpstr>Non-Max Suppression</vt:lpstr>
      <vt:lpstr>Non-Max Suppression Algorithm</vt:lpstr>
      <vt:lpstr>Non-Max Suppression Algorithm (as a While Loop)</vt:lpstr>
      <vt:lpstr>Outputting the Non-Max Suppressed Outputs</vt:lpstr>
      <vt:lpstr>Chapter 16 – Object Localization and Detection</vt:lpstr>
    </vt:vector>
  </TitlesOfParts>
  <Company>Lincoln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–Tools for Java Development</dc:title>
  <dc:creator>Sergey K. Aityan</dc:creator>
  <cp:lastModifiedBy>Aityan, Sergey</cp:lastModifiedBy>
  <cp:revision>1031</cp:revision>
  <cp:lastPrinted>1601-01-01T00:00:00Z</cp:lastPrinted>
  <dcterms:created xsi:type="dcterms:W3CDTF">2003-11-11T09:16:48Z</dcterms:created>
  <dcterms:modified xsi:type="dcterms:W3CDTF">2024-08-22T04:35:52Z</dcterms:modified>
</cp:coreProperties>
</file>